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77" r:id="rId5"/>
    <p:sldId id="276" r:id="rId6"/>
    <p:sldId id="275" r:id="rId7"/>
    <p:sldId id="258" r:id="rId8"/>
    <p:sldId id="263" r:id="rId9"/>
    <p:sldId id="259" r:id="rId10"/>
    <p:sldId id="274" r:id="rId11"/>
    <p:sldId id="271" r:id="rId12"/>
    <p:sldId id="261" r:id="rId13"/>
    <p:sldId id="272" r:id="rId14"/>
    <p:sldId id="264" r:id="rId15"/>
    <p:sldId id="270" r:id="rId16"/>
    <p:sldId id="260" r:id="rId17"/>
    <p:sldId id="268" r:id="rId18"/>
    <p:sldId id="262" r:id="rId19"/>
    <p:sldId id="266" r:id="rId20"/>
    <p:sldId id="273" r:id="rId21"/>
    <p:sldId id="267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C06577-D35E-499E-9F0E-CCE1C88EE3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59A072D-D54A-4ECD-A9EB-53D8301005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E50DD2B-724E-44E4-873D-BC67D8CF3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92C19AB-62EE-4EC5-BAD6-1F210B290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EAD3D41-8867-4B8C-BD7B-983BB012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655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BBF66E-8626-4D24-88E3-371C0781B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22968A5-16E5-40A6-BB7B-A18C592A1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43ACE92-69FC-4685-AA91-294BE87F4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2FEC0CD-96EA-446A-A55C-61404F320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1BDB144-DE65-450B-8804-BF4690C20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97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B2CAF4B3-A580-4660-9483-A29078F911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6F8162E-E46E-4901-ACD6-FD423273C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264396E-6107-4A31-A28A-79593AB8D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3783898-8007-4EB2-B58F-0F580CE00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44F5E1-CCEB-49BC-A922-6CCC285CD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7714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70325A-C581-463C-B102-CA6F78186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54509C-ED3F-4398-ACEF-862CCA5F0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6060F5C-A009-4F46-9127-7122C4DEF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9557C3-ECE1-4ACF-994A-25FE9BC0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B44B246-D797-4FE6-844F-755C62A7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6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803BCA-CFF2-4BC9-9ADC-B7545F0D3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A402FE-C33A-4D1F-ACE1-7D633F629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6FE9520-80AE-4F03-9F00-4A74A42A3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B841EC3-B69D-473F-9248-FECD75441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6D2C35C-65E3-483E-ABED-B8763E53C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007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301CB4-D467-4F96-8E7B-DF6D7FEB0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FAA18E-B2DC-43F3-9CB5-B7CE6F71B5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43C1D50-21E1-460E-82E5-61CF7A245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79BD3A9-AF6C-4736-9F08-660238FCF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6B0DC0F-78A5-44F2-88D0-E9C48A3A3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E26350D-0D2E-46CE-961E-F076B94A1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7616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99E04A-DB31-4AC6-BBFA-0128AB170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950B51C-D4F5-4FBC-827F-44233E44C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B4C76FB-125C-42E5-9DE8-C498EEE38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1ED5961-81BF-4446-90CA-EBE4CB4530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E5E2745-9285-43B9-BA5A-1805B338EA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4AE7405-2103-41DA-A6FB-3671023F4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7EFDF0A-C14C-4164-875A-615B3AD91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FB5F7B1-191E-4F7F-8BD5-E905A8038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818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FF4172-8ECE-4627-AE9C-DCDAB145E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6D22C0-B22F-49FA-B015-8464EF332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C31CB0E-3AB5-4FE3-B178-79FD8A42D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1A25AAC-BF43-450A-B9D4-43F7A3692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499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6CAF9A5-B92B-4E3A-9CE7-954448FA3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D2770AE-ABBE-44C7-AA9E-C3039036F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DF98557-68C5-473A-9ED4-F0E18F15F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9981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D05932-0799-42FF-9D63-6DB3E348E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59E4018-4343-4606-BF2F-E5BFF404A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6EDF968-0D4A-467F-85CA-074D6E1E45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131FF8-0891-4D5A-9068-32320B20E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A5380E7-48D5-44FF-8639-708C23F13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565C599-E964-41FA-A7F4-2D1752A88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553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0F72DB-0668-468F-9AFB-EA4A380DB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E041346-1669-4F28-BDEE-FAC70F3E5A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9BC2950-681B-4A04-9991-5D8B4DE95A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F6B8447-143E-4BF8-A2EE-752E6C5C5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64A3822-4FA3-4010-9AFE-DB2D705A2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7B60934-33C4-411A-B639-3ABA8C0C5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660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A3FB728-1578-442E-AAF8-68FB2A5D3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F9E55D2-D7EF-4901-A5C8-0CFF93344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85B0B56-568B-45E0-A52F-84CB8FE55F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806F5-9600-4F8C-A52D-0DAB7BA5507C}" type="datetimeFigureOut">
              <a:rPr lang="nl-NL" smtClean="0"/>
              <a:t>9-11-2018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464B354-1876-4D60-A61E-3C0823799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C9C6BEF-ADD6-4BE5-84ED-A33E6D9010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A849-B317-4DA1-9479-9D76029EB7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504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1C3A6D-E971-4B49-ADA5-47F92A2B86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270" y="2763438"/>
            <a:ext cx="9144000" cy="2387600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rmAutofit fontScale="90000"/>
          </a:bodyPr>
          <a:lstStyle/>
          <a:p>
            <a:r>
              <a:rPr lang="nl-NL" dirty="0"/>
              <a:t>Rudolf </a:t>
            </a:r>
            <a:r>
              <a:rPr lang="nl-NL" dirty="0" err="1"/>
              <a:t>König</a:t>
            </a:r>
            <a:br>
              <a:rPr lang="nl-NL" dirty="0"/>
            </a:br>
            <a:br>
              <a:rPr lang="nl-NL" dirty="0"/>
            </a:br>
            <a:br>
              <a:rPr lang="nl-NL" dirty="0"/>
            </a:br>
            <a:r>
              <a:rPr lang="nl-NL" sz="2700" dirty="0"/>
              <a:t>Henk Bril</a:t>
            </a:r>
            <a:br>
              <a:rPr lang="nl-NL" sz="2700" dirty="0"/>
            </a:br>
            <a:r>
              <a:rPr lang="nl-NL" sz="2700" dirty="0" err="1"/>
              <a:t>Astrodag</a:t>
            </a:r>
            <a:r>
              <a:rPr lang="nl-NL" sz="2700" dirty="0"/>
              <a:t> 10 november 2018</a:t>
            </a:r>
          </a:p>
        </p:txBody>
      </p:sp>
    </p:spTree>
    <p:extLst>
      <p:ext uri="{BB962C8B-B14F-4D97-AF65-F5344CB8AC3E}">
        <p14:creationId xmlns:p14="http://schemas.microsoft.com/office/powerpoint/2010/main" val="1907448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4271365" y="804766"/>
            <a:ext cx="48808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endParaRPr lang="en-US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007F484-578A-4C5A-B2BC-519F2DBED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495" y="2202696"/>
            <a:ext cx="3160129" cy="447335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247C92D-6C3C-4556-8B2C-CCAC2372B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57" y="2202696"/>
            <a:ext cx="3069772" cy="387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71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3170443" y="1588538"/>
            <a:ext cx="48808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Ziekte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overlijden</a:t>
            </a:r>
            <a:r>
              <a:rPr lang="en-US" dirty="0"/>
              <a:t> 30 </a:t>
            </a:r>
            <a:r>
              <a:rPr lang="en-US" dirty="0" err="1"/>
              <a:t>januari</a:t>
            </a:r>
            <a:r>
              <a:rPr lang="en-US" dirty="0"/>
              <a:t>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Overlijdensbericht</a:t>
            </a:r>
            <a:r>
              <a:rPr lang="en-US" dirty="0"/>
              <a:t> “Wiener Neue Presse”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28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2BBBDC3-C7BB-460C-81C6-F58D4673B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705" y="146797"/>
            <a:ext cx="5414011" cy="660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20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3394379" y="1336612"/>
            <a:ext cx="4880888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Ziekte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overlijden</a:t>
            </a:r>
            <a:r>
              <a:rPr lang="en-US" dirty="0"/>
              <a:t> 30 </a:t>
            </a:r>
            <a:r>
              <a:rPr lang="en-US" dirty="0" err="1"/>
              <a:t>januari</a:t>
            </a:r>
            <a:r>
              <a:rPr lang="en-US" dirty="0"/>
              <a:t>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Overlijdensbericht</a:t>
            </a:r>
            <a:r>
              <a:rPr lang="en-US" dirty="0"/>
              <a:t> </a:t>
            </a:r>
            <a:r>
              <a:rPr lang="en-US" i="1" dirty="0"/>
              <a:t>“Wiener Neue Presse”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 </a:t>
            </a:r>
            <a:r>
              <a:rPr lang="en-US" i="1" dirty="0"/>
              <a:t>“</a:t>
            </a:r>
            <a:r>
              <a:rPr lang="en-US" i="1" dirty="0" err="1"/>
              <a:t>Astronomischer</a:t>
            </a:r>
            <a:r>
              <a:rPr lang="en-US" i="1" dirty="0"/>
              <a:t> </a:t>
            </a:r>
            <a:r>
              <a:rPr lang="en-US" i="1" dirty="0" err="1"/>
              <a:t>Nachrichten</a:t>
            </a:r>
            <a:r>
              <a:rPr lang="en-US" i="1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078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562897C-2AD8-4C77-A3D6-15C3D52E3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489" y="260058"/>
            <a:ext cx="5137584" cy="6337883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2C424127-7841-4560-AF50-277284DB5EC6}"/>
              </a:ext>
            </a:extLst>
          </p:cNvPr>
          <p:cNvSpPr txBox="1"/>
          <p:nvPr/>
        </p:nvSpPr>
        <p:spPr>
          <a:xfrm>
            <a:off x="6845417" y="746620"/>
            <a:ext cx="3134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i="1" dirty="0"/>
              <a:t>Astronomische </a:t>
            </a:r>
            <a:r>
              <a:rPr lang="nl-NL" i="1" dirty="0" err="1"/>
              <a:t>Nachrichten</a:t>
            </a:r>
            <a:endParaRPr lang="nl-NL" i="1" dirty="0"/>
          </a:p>
          <a:p>
            <a:pPr algn="ctr"/>
            <a:r>
              <a:rPr lang="nl-NL" dirty="0"/>
              <a:t>Vol. 229, nr. 18, pag. 335 - 1927</a:t>
            </a:r>
          </a:p>
        </p:txBody>
      </p:sp>
    </p:spTree>
    <p:extLst>
      <p:ext uri="{BB962C8B-B14F-4D97-AF65-F5344CB8AC3E}">
        <p14:creationId xmlns:p14="http://schemas.microsoft.com/office/powerpoint/2010/main" val="2557473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3263750" y="786105"/>
            <a:ext cx="540872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Ziekte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overlijden</a:t>
            </a:r>
            <a:r>
              <a:rPr lang="en-US" dirty="0"/>
              <a:t> 30 </a:t>
            </a:r>
            <a:r>
              <a:rPr lang="en-US" dirty="0" err="1"/>
              <a:t>januari</a:t>
            </a:r>
            <a:r>
              <a:rPr lang="en-US" dirty="0"/>
              <a:t>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Overlijdensbericht</a:t>
            </a:r>
            <a:r>
              <a:rPr lang="en-US" dirty="0"/>
              <a:t> “</a:t>
            </a:r>
            <a:r>
              <a:rPr lang="en-US" i="1" dirty="0"/>
              <a:t>Wiener Neue Presse</a:t>
            </a:r>
            <a:r>
              <a:rPr lang="en-US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 </a:t>
            </a:r>
            <a:r>
              <a:rPr lang="en-US" i="1" dirty="0"/>
              <a:t>“</a:t>
            </a:r>
            <a:r>
              <a:rPr lang="en-US" i="1" dirty="0" err="1"/>
              <a:t>Astronomischer</a:t>
            </a:r>
            <a:r>
              <a:rPr lang="en-US" i="1" dirty="0"/>
              <a:t> </a:t>
            </a:r>
            <a:r>
              <a:rPr lang="en-US" i="1" dirty="0" err="1"/>
              <a:t>Nachrichten</a:t>
            </a:r>
            <a:r>
              <a:rPr lang="en-US" i="1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Kijker</a:t>
            </a:r>
            <a:r>
              <a:rPr lang="en-US" dirty="0"/>
              <a:t> </a:t>
            </a:r>
            <a:r>
              <a:rPr lang="en-US" dirty="0" err="1"/>
              <a:t>verkocht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Praag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Overige</a:t>
            </a:r>
            <a:r>
              <a:rPr lang="en-US" dirty="0"/>
              <a:t> </a:t>
            </a:r>
            <a:r>
              <a:rPr lang="en-US" dirty="0" err="1"/>
              <a:t>stukken</a:t>
            </a:r>
            <a:r>
              <a:rPr lang="en-US" dirty="0"/>
              <a:t> </a:t>
            </a:r>
            <a:r>
              <a:rPr lang="en-US" dirty="0" err="1"/>
              <a:t>Universiteitssterrenwacht</a:t>
            </a:r>
            <a:r>
              <a:rPr lang="en-US" dirty="0"/>
              <a:t>, </a:t>
            </a:r>
            <a:r>
              <a:rPr lang="en-US" dirty="0" err="1"/>
              <a:t>Wenen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048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D0936DD2-A5A1-4E26-80E2-C0DAB7797B9F}"/>
              </a:ext>
            </a:extLst>
          </p:cNvPr>
          <p:cNvSpPr txBox="1"/>
          <p:nvPr/>
        </p:nvSpPr>
        <p:spPr>
          <a:xfrm>
            <a:off x="8730142" y="5553512"/>
            <a:ext cx="3255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5500 kg</a:t>
            </a:r>
          </a:p>
          <a:p>
            <a:r>
              <a:rPr lang="nl-NL" dirty="0"/>
              <a:t>15 meter zuil (7,5 m de grond in)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67B2778-4BDD-43DC-B2DE-85628FEC440F}"/>
              </a:ext>
            </a:extLst>
          </p:cNvPr>
          <p:cNvSpPr txBox="1"/>
          <p:nvPr/>
        </p:nvSpPr>
        <p:spPr>
          <a:xfrm>
            <a:off x="8791662" y="4907181"/>
            <a:ext cx="2940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err="1"/>
              <a:t>Štefánik</a:t>
            </a:r>
            <a:r>
              <a:rPr lang="nl-NL" b="1" dirty="0"/>
              <a:t> Sterrenwacht, Praag</a:t>
            </a:r>
          </a:p>
          <a:p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4E1E1BA0-ABC5-4AF4-912E-F6D0C7EA2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82" y="1535185"/>
            <a:ext cx="8128000" cy="45720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957D87D-C618-4989-B69F-D4B106367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082" y="1572936"/>
            <a:ext cx="3097025" cy="219468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1E927FF2-C902-420A-B9AE-FFDCE5996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82" y="521792"/>
            <a:ext cx="94488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834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3263750" y="612844"/>
            <a:ext cx="521565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Ziekte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overlijden</a:t>
            </a:r>
            <a:r>
              <a:rPr lang="en-US" dirty="0"/>
              <a:t> 30 </a:t>
            </a:r>
            <a:r>
              <a:rPr lang="en-US" dirty="0" err="1"/>
              <a:t>januari</a:t>
            </a:r>
            <a:r>
              <a:rPr lang="en-US" dirty="0"/>
              <a:t>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Overlijdensbericht</a:t>
            </a:r>
            <a:r>
              <a:rPr lang="en-US" dirty="0"/>
              <a:t> “</a:t>
            </a:r>
            <a:r>
              <a:rPr lang="en-US" i="1" dirty="0"/>
              <a:t>Wiener Neue Presse</a:t>
            </a:r>
            <a:r>
              <a:rPr lang="en-US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 </a:t>
            </a:r>
            <a:r>
              <a:rPr lang="en-US" i="1" dirty="0"/>
              <a:t>“</a:t>
            </a:r>
            <a:r>
              <a:rPr lang="en-US" i="1" dirty="0" err="1"/>
              <a:t>Astronomischer</a:t>
            </a:r>
            <a:r>
              <a:rPr lang="en-US" i="1" dirty="0"/>
              <a:t> </a:t>
            </a:r>
            <a:r>
              <a:rPr lang="en-US" i="1" dirty="0" err="1"/>
              <a:t>Nachrichten</a:t>
            </a:r>
            <a:r>
              <a:rPr lang="en-US" i="1" dirty="0"/>
              <a:t>”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Kijker</a:t>
            </a:r>
            <a:r>
              <a:rPr lang="en-US" dirty="0"/>
              <a:t> </a:t>
            </a:r>
            <a:r>
              <a:rPr lang="en-US" dirty="0" err="1"/>
              <a:t>verkocht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Praag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Overige</a:t>
            </a:r>
            <a:r>
              <a:rPr lang="en-US" dirty="0"/>
              <a:t> </a:t>
            </a:r>
            <a:r>
              <a:rPr lang="en-US" dirty="0" err="1"/>
              <a:t>stukken</a:t>
            </a:r>
            <a:r>
              <a:rPr lang="en-US" dirty="0"/>
              <a:t> </a:t>
            </a:r>
            <a:r>
              <a:rPr lang="en-US" dirty="0" err="1"/>
              <a:t>Universiteitssterrenwacht</a:t>
            </a:r>
            <a:r>
              <a:rPr lang="en-US" dirty="0"/>
              <a:t>, </a:t>
            </a:r>
            <a:r>
              <a:rPr lang="en-US" dirty="0" err="1"/>
              <a:t>Wenen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Maankrater</a:t>
            </a:r>
            <a:r>
              <a:rPr lang="en-US" dirty="0"/>
              <a:t> König - IAU 1935</a:t>
            </a:r>
          </a:p>
        </p:txBody>
      </p:sp>
    </p:spTree>
    <p:extLst>
      <p:ext uri="{BB962C8B-B14F-4D97-AF65-F5344CB8AC3E}">
        <p14:creationId xmlns:p14="http://schemas.microsoft.com/office/powerpoint/2010/main" val="2583923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04ACA09-EECD-4C7C-8F1C-FFA1D5AEF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166" y="629070"/>
            <a:ext cx="7631667" cy="559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34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4271365" y="804766"/>
            <a:ext cx="48808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endParaRPr lang="en-US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007F484-578A-4C5A-B2BC-519F2DBED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495" y="2202696"/>
            <a:ext cx="3160129" cy="447335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06A8A65-C5BA-47B8-8457-EAC334DCA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60" y="2202696"/>
            <a:ext cx="3069771" cy="387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542E784D-21AE-453A-9A4F-3673A8F33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823" y="1079708"/>
            <a:ext cx="6262354" cy="4698584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1B270657-ADB3-48FE-B165-19885FEE720A}"/>
              </a:ext>
            </a:extLst>
          </p:cNvPr>
          <p:cNvSpPr txBox="1"/>
          <p:nvPr/>
        </p:nvSpPr>
        <p:spPr>
          <a:xfrm>
            <a:off x="9227177" y="3126997"/>
            <a:ext cx="21270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/>
              <a:t>18-04-1865 (Wenen)</a:t>
            </a:r>
          </a:p>
          <a:p>
            <a:pPr algn="ctr"/>
            <a:r>
              <a:rPr lang="nl-NL" dirty="0"/>
              <a:t>-</a:t>
            </a:r>
          </a:p>
          <a:p>
            <a:pPr algn="ctr"/>
            <a:r>
              <a:rPr lang="nl-NL" dirty="0"/>
              <a:t>30-01-1927</a:t>
            </a:r>
            <a:br>
              <a:rPr lang="nl-NL" dirty="0"/>
            </a:br>
            <a:r>
              <a:rPr lang="nl-NL" dirty="0"/>
              <a:t>(</a:t>
            </a:r>
            <a:r>
              <a:rPr lang="nl-NL" dirty="0" err="1"/>
              <a:t>Hietzing</a:t>
            </a:r>
            <a:r>
              <a:rPr lang="nl-NL" dirty="0"/>
              <a:t>, Wenen)</a:t>
            </a:r>
          </a:p>
        </p:txBody>
      </p:sp>
    </p:spTree>
    <p:extLst>
      <p:ext uri="{BB962C8B-B14F-4D97-AF65-F5344CB8AC3E}">
        <p14:creationId xmlns:p14="http://schemas.microsoft.com/office/powerpoint/2010/main" val="1081765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86DB394F-0FCB-4A3E-ADB3-1DF1DCA72850}"/>
              </a:ext>
            </a:extLst>
          </p:cNvPr>
          <p:cNvSpPr txBox="1"/>
          <p:nvPr/>
        </p:nvSpPr>
        <p:spPr>
          <a:xfrm>
            <a:off x="3263750" y="612844"/>
            <a:ext cx="5664499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LEVEN EN DOOD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Voortzetten</a:t>
            </a:r>
            <a:r>
              <a:rPr lang="en-US" dirty="0"/>
              <a:t> van het </a:t>
            </a:r>
            <a:r>
              <a:rPr lang="en-US" dirty="0" err="1"/>
              <a:t>werk</a:t>
            </a:r>
            <a:r>
              <a:rPr lang="en-US" dirty="0"/>
              <a:t> van Joh. Nep. Krieger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Ziekte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overlijden</a:t>
            </a:r>
            <a:r>
              <a:rPr lang="en-US" dirty="0"/>
              <a:t> 30 </a:t>
            </a:r>
            <a:r>
              <a:rPr lang="en-US" dirty="0" err="1"/>
              <a:t>januari</a:t>
            </a:r>
            <a:r>
              <a:rPr lang="en-US" dirty="0"/>
              <a:t>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Overlijdensbericht</a:t>
            </a:r>
            <a:r>
              <a:rPr lang="en-US" dirty="0"/>
              <a:t> “</a:t>
            </a:r>
            <a:r>
              <a:rPr lang="en-US" i="1" dirty="0"/>
              <a:t>Wiener Neue Presse</a:t>
            </a:r>
            <a:r>
              <a:rPr lang="en-US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 </a:t>
            </a:r>
            <a:r>
              <a:rPr lang="en-US" i="1" dirty="0"/>
              <a:t>“</a:t>
            </a:r>
            <a:r>
              <a:rPr lang="en-US" i="1" dirty="0" err="1"/>
              <a:t>Astronomischer</a:t>
            </a:r>
            <a:r>
              <a:rPr lang="en-US" i="1" dirty="0"/>
              <a:t> </a:t>
            </a:r>
            <a:r>
              <a:rPr lang="en-US" i="1" dirty="0" err="1"/>
              <a:t>Nachrichten</a:t>
            </a:r>
            <a:r>
              <a:rPr lang="en-US" i="1" dirty="0"/>
              <a:t>”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Kijker</a:t>
            </a:r>
            <a:r>
              <a:rPr lang="en-US" dirty="0"/>
              <a:t> </a:t>
            </a:r>
            <a:r>
              <a:rPr lang="en-US" dirty="0" err="1"/>
              <a:t>verkocht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Praag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Overige</a:t>
            </a:r>
            <a:r>
              <a:rPr lang="en-US" dirty="0"/>
              <a:t> </a:t>
            </a:r>
            <a:r>
              <a:rPr lang="en-US" dirty="0" err="1"/>
              <a:t>stukken</a:t>
            </a:r>
            <a:r>
              <a:rPr lang="en-US" dirty="0"/>
              <a:t> </a:t>
            </a:r>
            <a:r>
              <a:rPr lang="en-US" dirty="0" err="1"/>
              <a:t>Universiteitssterrenwacht</a:t>
            </a:r>
            <a:r>
              <a:rPr lang="en-US" dirty="0"/>
              <a:t>, </a:t>
            </a:r>
            <a:r>
              <a:rPr lang="en-US" dirty="0" err="1"/>
              <a:t>Wenen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Maankrater</a:t>
            </a:r>
            <a:r>
              <a:rPr lang="en-US" dirty="0"/>
              <a:t> König - IAU 1935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Uitgeverij</a:t>
            </a:r>
            <a:r>
              <a:rPr lang="en-US" dirty="0"/>
              <a:t> </a:t>
            </a:r>
            <a:r>
              <a:rPr lang="en-US" dirty="0" err="1"/>
              <a:t>gaat</a:t>
            </a:r>
            <a:r>
              <a:rPr lang="en-US" dirty="0"/>
              <a:t> door </a:t>
            </a:r>
            <a:r>
              <a:rPr lang="en-US" dirty="0" err="1"/>
              <a:t>als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“Karl König Verlag”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Overgenomen</a:t>
            </a:r>
            <a:r>
              <a:rPr lang="en-US" dirty="0"/>
              <a:t> door zoon Karl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neef</a:t>
            </a:r>
            <a:r>
              <a:rPr lang="en-US" dirty="0"/>
              <a:t> Richard Ornstein.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801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8D1BE22A-6F2A-46E7-B2DC-FFCD847E0A08}"/>
              </a:ext>
            </a:extLst>
          </p:cNvPr>
          <p:cNvSpPr txBox="1"/>
          <p:nvPr/>
        </p:nvSpPr>
        <p:spPr>
          <a:xfrm>
            <a:off x="1727200" y="1485900"/>
            <a:ext cx="94042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FAMILIE TRAGIEK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Richard Ornstein </a:t>
            </a:r>
            <a:r>
              <a:rPr lang="en-US" dirty="0" err="1"/>
              <a:t>schiet</a:t>
            </a:r>
            <a:r>
              <a:rPr lang="en-US" dirty="0"/>
              <a:t> </a:t>
            </a:r>
            <a:r>
              <a:rPr lang="en-US" dirty="0" err="1"/>
              <a:t>zichzelf</a:t>
            </a:r>
            <a:r>
              <a:rPr lang="en-US" dirty="0"/>
              <a:t> door het </a:t>
            </a:r>
            <a:r>
              <a:rPr lang="en-US" dirty="0" err="1"/>
              <a:t>hoofd</a:t>
            </a:r>
            <a:r>
              <a:rPr lang="en-US" dirty="0"/>
              <a:t> op 2 </a:t>
            </a:r>
            <a:r>
              <a:rPr lang="en-US" dirty="0" err="1"/>
              <a:t>mei</a:t>
            </a:r>
            <a:r>
              <a:rPr lang="en-US" dirty="0"/>
              <a:t> 1932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Anschluss 13 </a:t>
            </a:r>
            <a:r>
              <a:rPr lang="en-US" dirty="0" err="1"/>
              <a:t>maart</a:t>
            </a:r>
            <a:r>
              <a:rPr lang="en-US" dirty="0"/>
              <a:t> 1938 (</a:t>
            </a:r>
            <a:r>
              <a:rPr lang="en-US" dirty="0" err="1"/>
              <a:t>Seyss-Inquart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Uitgeverij</a:t>
            </a:r>
            <a:r>
              <a:rPr lang="en-US" dirty="0"/>
              <a:t> </a:t>
            </a:r>
            <a:r>
              <a:rPr lang="en-US" dirty="0" err="1"/>
              <a:t>geplunderd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gesloten</a:t>
            </a:r>
            <a:r>
              <a:rPr lang="en-US" dirty="0"/>
              <a:t> door de Nazi’s.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Zoon Karl, </a:t>
            </a:r>
            <a:r>
              <a:rPr lang="en-US" dirty="0" err="1"/>
              <a:t>zelfmoord</a:t>
            </a:r>
            <a:r>
              <a:rPr lang="en-US" dirty="0"/>
              <a:t> 20 </a:t>
            </a:r>
            <a:r>
              <a:rPr lang="en-US" dirty="0" err="1"/>
              <a:t>augustus</a:t>
            </a:r>
            <a:r>
              <a:rPr lang="en-US" dirty="0"/>
              <a:t> 1938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familieleden</a:t>
            </a:r>
            <a:r>
              <a:rPr lang="en-US" dirty="0"/>
              <a:t> </a:t>
            </a:r>
            <a:r>
              <a:rPr lang="en-US" dirty="0" err="1"/>
              <a:t>ontvluchten</a:t>
            </a:r>
            <a:r>
              <a:rPr lang="en-US" dirty="0"/>
              <a:t> het Nazi-regime</a:t>
            </a:r>
            <a:br>
              <a:rPr lang="en-US" dirty="0"/>
            </a:b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zwermen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over de </a:t>
            </a:r>
            <a:r>
              <a:rPr lang="en-US" dirty="0" err="1"/>
              <a:t>wereld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4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A306EE03-D617-492F-8920-572DF60D4F3E}"/>
              </a:ext>
            </a:extLst>
          </p:cNvPr>
          <p:cNvSpPr txBox="1"/>
          <p:nvPr/>
        </p:nvSpPr>
        <p:spPr>
          <a:xfrm>
            <a:off x="1727200" y="1635188"/>
            <a:ext cx="61062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MIJN CONNECTIE MET RUDOLF KÖNIG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Krieger’s Mond Atlas - 1912 - </a:t>
            </a:r>
            <a:r>
              <a:rPr lang="en-US" dirty="0" err="1"/>
              <a:t>Tweede</a:t>
            </a:r>
            <a:r>
              <a:rPr lang="en-US" dirty="0"/>
              <a:t> </a:t>
            </a:r>
            <a:r>
              <a:rPr lang="en-US" dirty="0" err="1"/>
              <a:t>editie</a:t>
            </a: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Rudolf </a:t>
            </a:r>
            <a:r>
              <a:rPr lang="en-US" dirty="0" err="1"/>
              <a:t>König</a:t>
            </a:r>
            <a:r>
              <a:rPr lang="en-US" dirty="0"/>
              <a:t>, oud-</a:t>
            </a:r>
            <a:r>
              <a:rPr lang="en-US" dirty="0" err="1"/>
              <a:t>oudoom</a:t>
            </a:r>
            <a:r>
              <a:rPr lang="en-US" dirty="0"/>
              <a:t> van Prof. Dr. Peter J. Modern, UK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055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A306EE03-D617-492F-8920-572DF60D4F3E}"/>
              </a:ext>
            </a:extLst>
          </p:cNvPr>
          <p:cNvSpPr txBox="1"/>
          <p:nvPr/>
        </p:nvSpPr>
        <p:spPr>
          <a:xfrm>
            <a:off x="1727200" y="1635188"/>
            <a:ext cx="61062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MIJN CONNECTIE MET RUDOLF KÖNIG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Krieger’s Mond Atlas - 1912 - </a:t>
            </a:r>
            <a:r>
              <a:rPr lang="en-US" dirty="0" err="1"/>
              <a:t>Tweede</a:t>
            </a:r>
            <a:r>
              <a:rPr lang="en-US" dirty="0"/>
              <a:t> </a:t>
            </a:r>
            <a:r>
              <a:rPr lang="en-US" dirty="0" err="1"/>
              <a:t>editie</a:t>
            </a: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Rudolf </a:t>
            </a:r>
            <a:r>
              <a:rPr lang="en-US" dirty="0" err="1"/>
              <a:t>König</a:t>
            </a:r>
            <a:r>
              <a:rPr lang="en-US" dirty="0"/>
              <a:t>, oud-</a:t>
            </a:r>
            <a:r>
              <a:rPr lang="en-US" dirty="0" err="1"/>
              <a:t>oudoom</a:t>
            </a:r>
            <a:r>
              <a:rPr lang="en-US" dirty="0"/>
              <a:t> van Prof. Dr. Peter J. Modern, UK</a:t>
            </a:r>
            <a:br>
              <a:rPr lang="en-US" dirty="0"/>
            </a:br>
            <a:endParaRPr lang="en-US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B8F25B9-0130-41A1-8F6A-64C2CC382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18769" y="1911608"/>
            <a:ext cx="4917233" cy="3687925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9E30AC8D-5808-4E56-9D05-E15806B44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558" y="3468487"/>
            <a:ext cx="3202039" cy="240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7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A306EE03-D617-492F-8920-572DF60D4F3E}"/>
              </a:ext>
            </a:extLst>
          </p:cNvPr>
          <p:cNvSpPr txBox="1"/>
          <p:nvPr/>
        </p:nvSpPr>
        <p:spPr>
          <a:xfrm>
            <a:off x="1727200" y="1635188"/>
            <a:ext cx="61062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MIJN CONNECTIE MET RUDOLF KÖNIG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Krieger’s Mond Atlas - 1912 - </a:t>
            </a:r>
            <a:r>
              <a:rPr lang="en-US" dirty="0" err="1"/>
              <a:t>Tweede</a:t>
            </a:r>
            <a:r>
              <a:rPr lang="en-US" dirty="0"/>
              <a:t> </a:t>
            </a:r>
            <a:r>
              <a:rPr lang="en-US" dirty="0" err="1"/>
              <a:t>editie</a:t>
            </a: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Rudolf </a:t>
            </a:r>
            <a:r>
              <a:rPr lang="en-US" dirty="0" err="1"/>
              <a:t>König</a:t>
            </a:r>
            <a:r>
              <a:rPr lang="en-US" dirty="0"/>
              <a:t>, oud-</a:t>
            </a:r>
            <a:r>
              <a:rPr lang="en-US" dirty="0" err="1"/>
              <a:t>oudoom</a:t>
            </a:r>
            <a:r>
              <a:rPr lang="en-US" dirty="0"/>
              <a:t> van Prof. Dr. Peter J. Modern, UK</a:t>
            </a:r>
            <a:br>
              <a:rPr lang="en-US" dirty="0"/>
            </a:br>
            <a:r>
              <a:rPr lang="ro-RO" i="1" dirty="0"/>
              <a:t>Universitatea Transilvania din Brașov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99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A306EE03-D617-492F-8920-572DF60D4F3E}"/>
              </a:ext>
            </a:extLst>
          </p:cNvPr>
          <p:cNvSpPr txBox="1"/>
          <p:nvPr/>
        </p:nvSpPr>
        <p:spPr>
          <a:xfrm>
            <a:off x="1727200" y="1635188"/>
            <a:ext cx="660777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WENEN EN LEIPZIG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Hoofduitgever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Georg König u. </a:t>
            </a:r>
            <a:r>
              <a:rPr lang="en-US" dirty="0" err="1"/>
              <a:t>Bruder</a:t>
            </a:r>
            <a:r>
              <a:rPr lang="en-US" dirty="0"/>
              <a:t>  - Wien u. Leipzig (</a:t>
            </a:r>
            <a:r>
              <a:rPr lang="en-US" dirty="0" err="1"/>
              <a:t>Fischerstiege</a:t>
            </a:r>
            <a:r>
              <a:rPr lang="en-US" dirty="0"/>
              <a:t>  6, </a:t>
            </a:r>
            <a:r>
              <a:rPr lang="en-US" dirty="0" err="1"/>
              <a:t>Wenen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Geboren</a:t>
            </a:r>
            <a:r>
              <a:rPr lang="en-US" dirty="0"/>
              <a:t> in </a:t>
            </a:r>
            <a:r>
              <a:rPr lang="en-US" dirty="0" err="1"/>
              <a:t>Wenen</a:t>
            </a:r>
            <a:r>
              <a:rPr lang="en-US" dirty="0"/>
              <a:t>, </a:t>
            </a:r>
            <a:r>
              <a:rPr lang="en-US" dirty="0" err="1"/>
              <a:t>studie</a:t>
            </a:r>
            <a:r>
              <a:rPr lang="en-US" dirty="0"/>
              <a:t> in Leipzig</a:t>
            </a:r>
          </a:p>
        </p:txBody>
      </p:sp>
    </p:spTree>
    <p:extLst>
      <p:ext uri="{BB962C8B-B14F-4D97-AF65-F5344CB8AC3E}">
        <p14:creationId xmlns:p14="http://schemas.microsoft.com/office/powerpoint/2010/main" val="2945236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0E58093-B64E-490C-A350-D947CD142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93" y="472440"/>
            <a:ext cx="7876032" cy="591312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4ED23F9-68AC-490B-852A-7517C3F6AE7A}"/>
              </a:ext>
            </a:extLst>
          </p:cNvPr>
          <p:cNvSpPr txBox="1"/>
          <p:nvPr/>
        </p:nvSpPr>
        <p:spPr>
          <a:xfrm>
            <a:off x="9093666" y="1627464"/>
            <a:ext cx="249805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/>
              <a:t>Kupelwiesergasse</a:t>
            </a:r>
            <a:r>
              <a:rPr lang="nl-NL" dirty="0"/>
              <a:t> 12a,</a:t>
            </a:r>
          </a:p>
          <a:p>
            <a:r>
              <a:rPr lang="nl-NL" dirty="0" err="1"/>
              <a:t>Heitzing</a:t>
            </a:r>
            <a:r>
              <a:rPr lang="nl-NL" dirty="0"/>
              <a:t> – Wenen XIII</a:t>
            </a:r>
          </a:p>
          <a:p>
            <a:endParaRPr lang="nl-NL" dirty="0"/>
          </a:p>
          <a:p>
            <a:r>
              <a:rPr lang="nl-NL" dirty="0"/>
              <a:t>6 m koepel, opening 2 m</a:t>
            </a:r>
          </a:p>
          <a:p>
            <a:endParaRPr lang="nl-NL" dirty="0"/>
          </a:p>
          <a:p>
            <a:r>
              <a:rPr lang="nl-NL" dirty="0"/>
              <a:t>Foto genomen vanaf de</a:t>
            </a:r>
          </a:p>
          <a:p>
            <a:r>
              <a:rPr lang="nl-NL" dirty="0" err="1"/>
              <a:t>Eitelbergergasse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115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5405FC1-44E7-49E3-89EC-A85E077BF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20" y="467861"/>
            <a:ext cx="3470550" cy="211594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9C629A0-5ECE-466C-88CF-8A1B65C82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602" y="946879"/>
            <a:ext cx="7066208" cy="519805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87A7D24E-1618-4467-BA23-E16DA9761374}"/>
              </a:ext>
            </a:extLst>
          </p:cNvPr>
          <p:cNvSpPr txBox="1"/>
          <p:nvPr/>
        </p:nvSpPr>
        <p:spPr>
          <a:xfrm>
            <a:off x="2061506" y="5449456"/>
            <a:ext cx="15670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augustus 2017</a:t>
            </a:r>
          </a:p>
          <a:p>
            <a:r>
              <a:rPr lang="nl-NL" dirty="0"/>
              <a:t>(Google </a:t>
            </a:r>
            <a:r>
              <a:rPr lang="nl-NL" dirty="0" err="1"/>
              <a:t>Maps</a:t>
            </a:r>
            <a:r>
              <a:rPr lang="nl-NL" dirty="0"/>
              <a:t>)</a:t>
            </a:r>
          </a:p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886A652-2D94-4EAF-85EF-CE3B66150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10" y="3052668"/>
            <a:ext cx="2460062" cy="1927929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4B055272-ED3D-4563-B370-76D6878990BA}"/>
              </a:ext>
            </a:extLst>
          </p:cNvPr>
          <p:cNvSpPr txBox="1"/>
          <p:nvPr/>
        </p:nvSpPr>
        <p:spPr>
          <a:xfrm>
            <a:off x="578052" y="4980597"/>
            <a:ext cx="1544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augustus 2016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072500B-7B9E-4C2A-AF23-F6FF94F3E7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5901" y="538950"/>
            <a:ext cx="2382517" cy="21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49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47332FB-12AA-49EB-9044-6E8F151DC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784" y="472440"/>
            <a:ext cx="4218432" cy="591312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D28123E2-32F0-42CB-99DB-A87CDD113FD0}"/>
              </a:ext>
            </a:extLst>
          </p:cNvPr>
          <p:cNvSpPr txBox="1"/>
          <p:nvPr/>
        </p:nvSpPr>
        <p:spPr>
          <a:xfrm>
            <a:off x="8205216" y="1476462"/>
            <a:ext cx="29011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Dubbele </a:t>
            </a:r>
            <a:r>
              <a:rPr lang="nl-NL" dirty="0" err="1"/>
              <a:t>Zeiss</a:t>
            </a:r>
            <a:r>
              <a:rPr lang="nl-NL" dirty="0"/>
              <a:t> </a:t>
            </a:r>
            <a:r>
              <a:rPr lang="nl-NL" dirty="0" err="1"/>
              <a:t>Astrograaf</a:t>
            </a:r>
            <a:endParaRPr lang="nl-NL" dirty="0"/>
          </a:p>
          <a:p>
            <a:r>
              <a:rPr lang="nl-NL" dirty="0"/>
              <a:t>(1905/07)</a:t>
            </a:r>
          </a:p>
          <a:p>
            <a:endParaRPr lang="nl-NL" dirty="0"/>
          </a:p>
          <a:p>
            <a:r>
              <a:rPr lang="nl-NL" dirty="0"/>
              <a:t>21 resp. 18 cm, </a:t>
            </a:r>
            <a:r>
              <a:rPr lang="nl-NL" dirty="0" err="1"/>
              <a:t>Uviol</a:t>
            </a:r>
            <a:r>
              <a:rPr lang="nl-NL" dirty="0"/>
              <a:t>-type</a:t>
            </a:r>
            <a:br>
              <a:rPr lang="nl-NL" dirty="0"/>
            </a:br>
            <a:r>
              <a:rPr lang="nl-NL" dirty="0"/>
              <a:t>(Ultraviolet-optiek) ,</a:t>
            </a:r>
            <a:br>
              <a:rPr lang="nl-NL" dirty="0"/>
            </a:br>
            <a:r>
              <a:rPr lang="nl-NL" dirty="0"/>
              <a:t>3400 mm brandpuntsafstand</a:t>
            </a:r>
          </a:p>
          <a:p>
            <a:endParaRPr lang="nl-NL" dirty="0"/>
          </a:p>
          <a:p>
            <a:r>
              <a:rPr lang="nl-NL" dirty="0" err="1"/>
              <a:t>Meyerischer</a:t>
            </a:r>
            <a:r>
              <a:rPr lang="nl-NL" dirty="0"/>
              <a:t> Montering</a:t>
            </a:r>
          </a:p>
        </p:txBody>
      </p:sp>
    </p:spTree>
    <p:extLst>
      <p:ext uri="{BB962C8B-B14F-4D97-AF65-F5344CB8AC3E}">
        <p14:creationId xmlns:p14="http://schemas.microsoft.com/office/powerpoint/2010/main" val="10568889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394</Words>
  <Application>Microsoft Office PowerPoint</Application>
  <PresentationFormat>Breedbeeld</PresentationFormat>
  <Paragraphs>124</Paragraphs>
  <Slides>21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Kantoorthema</vt:lpstr>
      <vt:lpstr>Rudolf König   Henk Bril Astrodag 10 november 2018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Rudolf König</dc:title>
  <dc:creator>Henk Bril</dc:creator>
  <cp:lastModifiedBy>Henk Bril</cp:lastModifiedBy>
  <cp:revision>19</cp:revision>
  <dcterms:created xsi:type="dcterms:W3CDTF">2018-11-08T18:02:31Z</dcterms:created>
  <dcterms:modified xsi:type="dcterms:W3CDTF">2018-11-09T14:51:09Z</dcterms:modified>
</cp:coreProperties>
</file>