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1" r:id="rId4"/>
    <p:sldId id="311" r:id="rId5"/>
    <p:sldId id="262" r:id="rId6"/>
    <p:sldId id="263" r:id="rId7"/>
    <p:sldId id="264" r:id="rId8"/>
    <p:sldId id="277" r:id="rId9"/>
    <p:sldId id="313" r:id="rId10"/>
    <p:sldId id="314" r:id="rId11"/>
    <p:sldId id="315" r:id="rId12"/>
    <p:sldId id="317" r:id="rId13"/>
    <p:sldId id="318" r:id="rId14"/>
    <p:sldId id="320" r:id="rId15"/>
    <p:sldId id="321" r:id="rId16"/>
    <p:sldId id="323" r:id="rId17"/>
    <p:sldId id="331" r:id="rId18"/>
    <p:sldId id="334" r:id="rId19"/>
    <p:sldId id="324" r:id="rId20"/>
    <p:sldId id="326" r:id="rId21"/>
    <p:sldId id="328" r:id="rId22"/>
    <p:sldId id="330" r:id="rId23"/>
    <p:sldId id="332" r:id="rId24"/>
    <p:sldId id="342" r:id="rId25"/>
    <p:sldId id="329" r:id="rId26"/>
    <p:sldId id="280" r:id="rId27"/>
    <p:sldId id="287" r:id="rId28"/>
    <p:sldId id="333" r:id="rId29"/>
    <p:sldId id="335" r:id="rId30"/>
    <p:sldId id="336" r:id="rId31"/>
    <p:sldId id="341" r:id="rId32"/>
    <p:sldId id="337" r:id="rId33"/>
    <p:sldId id="338" r:id="rId34"/>
    <p:sldId id="340" r:id="rId35"/>
    <p:sldId id="319" r:id="rId36"/>
    <p:sldId id="343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17" name="Ondertitel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nl-NL" smtClean="0"/>
              <a:t>Klik om het opmaakprofiel van de modelondertitel te bewerken</a:t>
            </a:r>
            <a:endParaRPr kumimoji="0" lang="en-US"/>
          </a:p>
        </p:txBody>
      </p:sp>
      <p:sp>
        <p:nvSpPr>
          <p:cNvPr id="30" name="Tijdelijke aanduiding voor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11/9/2018</a:t>
            </a:fld>
            <a:endParaRPr lang="en-US"/>
          </a:p>
        </p:txBody>
      </p:sp>
      <p:sp>
        <p:nvSpPr>
          <p:cNvPr id="19" name="Tijdelijke aanduiding voor voettekst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7" name="Tijdelijke aanduiding voor dia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‹nr.›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11/9/2018</a:t>
            </a:fld>
            <a:endParaRPr lang="en-US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‹nr.›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11/9/2018</a:t>
            </a:fld>
            <a:endParaRPr lang="en-US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‹nr.›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11/9/2018</a:t>
            </a:fld>
            <a:endParaRPr lang="en-US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‹nr.›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11/9/2018</a:t>
            </a:fld>
            <a:endParaRPr lang="en-US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‹nr.›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11/9/2018</a:t>
            </a:fld>
            <a:endParaRPr lang="en-US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‹nr.›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11/9/2018</a:t>
            </a:fld>
            <a:endParaRPr lang="en-US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‹nr.›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11/9/2018</a:t>
            </a:fld>
            <a:endParaRPr lang="en-US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‹nr.›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11/9/2018</a:t>
            </a:fld>
            <a:endParaRPr lang="en-US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‹nr.›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11/9/2018</a:t>
            </a:fld>
            <a:endParaRPr lang="en-US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‹nr.›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met één afgeknipte en afgeronde hoek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hthoekige driehoek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11/9/2018</a:t>
            </a:fld>
            <a:endParaRPr lang="en-US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42AED99-7FB4-404E-8A97-64753DCE42EC}" type="slidenum">
              <a:rPr kumimoji="0" lang="en-US" smtClean="0"/>
              <a:pPr/>
              <a:t>‹nr.›</a:t>
            </a:fld>
            <a:endParaRPr kumimoji="0" lang="en-US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nl-NL" smtClean="0"/>
              <a:t>Klik op het pictogram als u een afbeelding wilt toevoegen</a:t>
            </a:r>
            <a:endParaRPr kumimoji="0" lang="en-US" dirty="0"/>
          </a:p>
        </p:txBody>
      </p:sp>
      <p:sp>
        <p:nvSpPr>
          <p:cNvPr id="10" name="Vrije v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Vrije v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rije v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Vrije v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jdelijke aanduiding voor titel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0" name="Tijdelijke aanduiding voor teks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nl-NL" smtClean="0"/>
              <a:t>Klik om de modelstijlen te bewerken</a:t>
            </a:r>
          </a:p>
          <a:p>
            <a:pPr lvl="1" eaLnBrk="1" latinLnBrk="0" hangingPunct="1"/>
            <a:r>
              <a:rPr kumimoji="0" lang="nl-NL" smtClean="0"/>
              <a:t>Tweede niveau</a:t>
            </a:r>
          </a:p>
          <a:p>
            <a:pPr lvl="2" eaLnBrk="1" latinLnBrk="0" hangingPunct="1"/>
            <a:r>
              <a:rPr kumimoji="0" lang="nl-NL" smtClean="0"/>
              <a:t>Derde niveau</a:t>
            </a:r>
          </a:p>
          <a:p>
            <a:pPr lvl="3" eaLnBrk="1" latinLnBrk="0" hangingPunct="1"/>
            <a:r>
              <a:rPr kumimoji="0" lang="nl-NL" smtClean="0"/>
              <a:t>Vierde niveau</a:t>
            </a:r>
          </a:p>
          <a:p>
            <a:pPr lvl="4" eaLnBrk="1" latinLnBrk="0" hangingPunct="1"/>
            <a:r>
              <a:rPr kumimoji="0" lang="nl-NL" smtClean="0"/>
              <a:t>Vijfde niveau</a:t>
            </a:r>
            <a:endParaRPr kumimoji="0" lang="en-US"/>
          </a:p>
        </p:txBody>
      </p:sp>
      <p:sp>
        <p:nvSpPr>
          <p:cNvPr id="10" name="Tijdelijke aanduiding voor datum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11/9/2018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22" name="Tijdelijke aanduiding voor voettekst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8" name="Tijdelijke aanduiding voor dianumm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‹nr.›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grpSp>
        <p:nvGrpSpPr>
          <p:cNvPr id="2" name="Groe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Vrije v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Vrije v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google.nl/url?sa=i&amp;rct=j&amp;q=&amp;esrc=s&amp;frm=1&amp;source=images&amp;cd=&amp;cad=rja&amp;uact=8&amp;ved=0CAcQjRxqFQoTCKeenJX06ccCFYJXGgod5NsKWA&amp;url=http://51nemausa.free.fr/?tag=mount&amp;psig=AFQjCNFBBpcOB5xQBE253AJsFob9SnjWaQ&amp;ust=1441886527406896" TargetMode="Externa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nl/url?sa=i&amp;rct=j&amp;q=&amp;esrc=s&amp;frm=1&amp;source=images&amp;cd=&amp;cad=rja&amp;uact=8&amp;ved=0CAcQjRxqFQoTCNSI66_56ccCFcLUGgodKzABGw&amp;url=http://www.skyandtelescope.com/observing/celestial-objects-to-watch/summers-overlooked-deep-sky-objects-08072014/&amp;psig=AFQjCNE-Mp9nhva1-yDPkzzWKQUqCta0dA&amp;ust=1441887957875335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ww.google.nl/url?sa=i&amp;rct=j&amp;q=&amp;esrc=s&amp;frm=1&amp;source=images&amp;cd=&amp;cad=rja&amp;uact=8&amp;ved=0CAcQjRxqFQoTCOTDkfv36ccCFQa6FAodktkGMQ&amp;url=http://astrobob.areavoices.com/2008/08/06/something-to-hang-your-coat-on/&amp;psig=AFQjCNGeW_G6SPh6TsUSdJRXhYGDbv5g6Q&amp;ust=1441887466385157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hyperlink" Target="http://www.google.nl/url?sa=i&amp;rct=j&amp;q=&amp;esrc=s&amp;frm=1&amp;source=images&amp;cd=&amp;cad=rja&amp;uact=8&amp;ved=0CAcQjRxqFQoTCNSU_7X46ccCFcK4FAodwb4AqA&amp;url=http://startravelling.theritz.nl/?p=83&amp;psig=AFQjCNGeW_G6SPh6TsUSdJRXhYGDbv5g6Q&amp;ust=1441887466385157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s://studioart-photographe.fr/wp-content/uploads/2017/08/GV9A52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0451"/>
            <a:ext cx="9144000" cy="6097549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8568952" cy="6408712"/>
          </a:xfrm>
        </p:spPr>
        <p:txBody>
          <a:bodyPr anchor="t">
            <a:normAutofit fontScale="90000"/>
          </a:bodyPr>
          <a:lstStyle/>
          <a:p>
            <a:pPr algn="ctr"/>
            <a:r>
              <a:rPr lang="nl-NL" sz="2800" dirty="0" smtClean="0">
                <a:solidFill>
                  <a:srgbClr val="FFFF00"/>
                </a:solidFill>
              </a:rPr>
              <a:t>VISUELE INDRUKKEN VAN DE ZOMERMELKWEG</a:t>
            </a: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>KNVWS </a:t>
            </a:r>
            <a:r>
              <a:rPr lang="nl-NL" sz="2000" dirty="0" err="1" smtClean="0">
                <a:solidFill>
                  <a:srgbClr val="FFFF00"/>
                </a:solidFill>
              </a:rPr>
              <a:t>Astrodag</a:t>
            </a:r>
            <a:r>
              <a:rPr lang="nl-NL" sz="2000" dirty="0" smtClean="0">
                <a:solidFill>
                  <a:srgbClr val="FFFF00"/>
                </a:solidFill>
              </a:rPr>
              <a:t> 					</a:t>
            </a:r>
            <a:r>
              <a:rPr lang="nl-NL" sz="2000" dirty="0" err="1" smtClean="0">
                <a:solidFill>
                  <a:srgbClr val="FFFF00"/>
                </a:solidFill>
              </a:rPr>
              <a:t>Goirle</a:t>
            </a:r>
            <a:r>
              <a:rPr lang="nl-NL" sz="2000" dirty="0" smtClean="0">
                <a:solidFill>
                  <a:srgbClr val="FFFF00"/>
                </a:solidFill>
              </a:rPr>
              <a:t>,10 november 2018</a:t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IMG_246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55576" y="404664"/>
            <a:ext cx="7772400" cy="1686049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nl-NL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omfortabel waarnemen in het zenit</a:t>
            </a:r>
            <a:r>
              <a:rPr lang="nl-NL" sz="1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NL" sz="1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1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NL" sz="1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1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adieu stijve nek!</a:t>
            </a:r>
            <a:endParaRPr lang="nl-NL" sz="1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IMG_25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7851648" cy="1828800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Al snel bleek dat dauwlinten onmisbaar zijn!</a:t>
            </a: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divulgazione.uai.it/images/AA_Binobiblioteca_Cross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7" y="923542"/>
            <a:ext cx="4427984" cy="5841668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332656"/>
            <a:ext cx="8211688" cy="6525344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Sinds 2018 ook een nieuwe verrekijker: </a:t>
            </a:r>
            <a:r>
              <a:rPr lang="nl-NL" sz="1800" dirty="0" smtClean="0">
                <a:solidFill>
                  <a:srgbClr val="FFFF00"/>
                </a:solidFill>
              </a:rPr>
              <a:t>10x 70 </a:t>
            </a:r>
            <a:r>
              <a:rPr lang="nl-NL" sz="1800" dirty="0" err="1" smtClean="0">
                <a:solidFill>
                  <a:srgbClr val="FFFF00"/>
                </a:solidFill>
              </a:rPr>
              <a:t>Fujinon</a:t>
            </a:r>
            <a:r>
              <a:rPr lang="nl-NL" sz="1800" dirty="0" smtClean="0">
                <a:solidFill>
                  <a:srgbClr val="FFFF00"/>
                </a:solidFill>
              </a:rPr>
              <a:t>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G</a:t>
            </a:r>
            <a:r>
              <a:rPr lang="nl-NL" sz="2000" dirty="0" smtClean="0">
                <a:solidFill>
                  <a:srgbClr val="FFFF00"/>
                </a:solidFill>
              </a:rPr>
              <a:t>oede voorbereiding is het halve werk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Zonder voorbereiding kom je al snel niet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verder dan al bekende gebieden en objecten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</a:t>
            </a:r>
            <a:r>
              <a:rPr lang="nl-NL" sz="1800" i="1" dirty="0" err="1" smtClean="0">
                <a:solidFill>
                  <a:srgbClr val="FFFF00"/>
                </a:solidFill>
              </a:rPr>
              <a:t>Binocular</a:t>
            </a:r>
            <a:r>
              <a:rPr lang="nl-NL" sz="1800" i="1" dirty="0" smtClean="0">
                <a:solidFill>
                  <a:srgbClr val="FFFF00"/>
                </a:solidFill>
              </a:rPr>
              <a:t> </a:t>
            </a:r>
            <a:r>
              <a:rPr lang="nl-NL" sz="1800" i="1" dirty="0" err="1" smtClean="0">
                <a:solidFill>
                  <a:srgbClr val="FFFF00"/>
                </a:solidFill>
              </a:rPr>
              <a:t>Astronomy</a:t>
            </a:r>
            <a:r>
              <a:rPr lang="nl-NL" sz="1800" i="1" dirty="0" smtClean="0">
                <a:solidFill>
                  <a:srgbClr val="FFFF00"/>
                </a:solidFill>
              </a:rPr>
              <a:t> </a:t>
            </a:r>
            <a:r>
              <a:rPr lang="nl-NL" sz="1800" dirty="0" smtClean="0">
                <a:solidFill>
                  <a:srgbClr val="FFFF00"/>
                </a:solidFill>
              </a:rPr>
              <a:t>is wat mij betreft een must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 Hoe bepaal je de waarneemomstandigheden?</a:t>
            </a:r>
            <a:endParaRPr lang="nl-NL" sz="2000" dirty="0">
              <a:solidFill>
                <a:srgbClr val="FFFF00"/>
              </a:solidFill>
            </a:endParaRPr>
          </a:p>
        </p:txBody>
      </p:sp>
      <p:pic>
        <p:nvPicPr>
          <p:cNvPr id="4" name="Picture 2" descr="https://static.bhphoto.com/images/images1000x1000/1467303805000_206784.jpg"/>
          <p:cNvPicPr>
            <a:picLocks noChangeAspect="1" noChangeArrowheads="1"/>
          </p:cNvPicPr>
          <p:nvPr/>
        </p:nvPicPr>
        <p:blipFill>
          <a:blip r:embed="rId3" cstate="print"/>
          <a:srcRect t="15214" b="16587"/>
          <a:stretch>
            <a:fillRect/>
          </a:stretch>
        </p:blipFill>
        <p:spPr bwMode="auto">
          <a:xfrm>
            <a:off x="0" y="980728"/>
            <a:ext cx="4394422" cy="2996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Melkweg-zuid-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499992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283968" y="260648"/>
            <a:ext cx="4680520" cy="6408712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De Melkweg in Frankrijk</a:t>
            </a:r>
            <a:r>
              <a:rPr lang="nl-NL" sz="1800" dirty="0" smtClean="0">
                <a:solidFill>
                  <a:srgbClr val="FFFF00"/>
                </a:solidFill>
              </a:rPr>
              <a:t>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Doorzichtigheid van de lucht is bijna net zo belangrijk als donkere hemel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Ik lees de kwaliteit van de lucht af aan de stofdraden in het gebied rondom het Schild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Goede visuele indruk onder goede omstandigheden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 De helderheid van de sterrenwolken in het Schild en de Schutter is visueel iets minder, maar M 24 en M 8 (Lagunenevel) zijn met blote oog te zien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 </a:t>
            </a:r>
            <a:r>
              <a:rPr lang="nl-NL" sz="1600" dirty="0" smtClean="0">
                <a:solidFill>
                  <a:srgbClr val="FFFF00"/>
                </a:solidFill>
              </a:rPr>
              <a:t>(foto: Hans </a:t>
            </a:r>
            <a:r>
              <a:rPr lang="nl-NL" sz="1600" dirty="0" err="1" smtClean="0">
                <a:solidFill>
                  <a:srgbClr val="FFFF00"/>
                </a:solidFill>
              </a:rPr>
              <a:t>Goertz</a:t>
            </a:r>
            <a:r>
              <a:rPr lang="nl-NL" sz="1600" dirty="0" smtClean="0">
                <a:solidFill>
                  <a:srgbClr val="FFFF00"/>
                </a:solidFill>
              </a:rPr>
              <a:t>) 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https://www.nasa.gov/sites/default/files/thumbnails/image/spitzer20150603m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76256" cy="6876256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228184" y="188640"/>
            <a:ext cx="2915816" cy="6669360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Waar kijken we naar als we de Melkweg zien?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Aantal spiraalarmen is niet zeker: 2 of 4 grote armen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De helderste gebieden vallen vaak samen met spiraalarmen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M.u.v. de Grote </a:t>
            </a:r>
            <a:r>
              <a:rPr lang="nl-NL" sz="1800" dirty="0" err="1" smtClean="0">
                <a:solidFill>
                  <a:srgbClr val="FFFF00"/>
                </a:solidFill>
              </a:rPr>
              <a:t>Sagittarius</a:t>
            </a:r>
            <a:r>
              <a:rPr lang="nl-NL" sz="1800" dirty="0" smtClean="0">
                <a:solidFill>
                  <a:srgbClr val="FFFF00"/>
                </a:solidFill>
              </a:rPr>
              <a:t> Wolk: centrale deel van de Melkweg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</a:t>
            </a:r>
            <a:r>
              <a:rPr lang="nl-NL" sz="1800" dirty="0" err="1" smtClean="0">
                <a:solidFill>
                  <a:srgbClr val="FFFF00"/>
                </a:solidFill>
              </a:rPr>
              <a:t>Cygnus</a:t>
            </a:r>
            <a:r>
              <a:rPr lang="nl-NL" sz="1800" dirty="0" smtClean="0">
                <a:solidFill>
                  <a:srgbClr val="FFFF00"/>
                </a:solidFill>
              </a:rPr>
              <a:t> sterrenwolk: langs de </a:t>
            </a:r>
            <a:r>
              <a:rPr lang="nl-NL" sz="1800" dirty="0" err="1" smtClean="0">
                <a:solidFill>
                  <a:srgbClr val="FFFF00"/>
                </a:solidFill>
              </a:rPr>
              <a:t>Orionarm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</a:t>
            </a:r>
            <a:r>
              <a:rPr lang="nl-NL" sz="1800" dirty="0" err="1" smtClean="0">
                <a:solidFill>
                  <a:srgbClr val="FFFF00"/>
                </a:solidFill>
              </a:rPr>
              <a:t>Scutumwolk</a:t>
            </a:r>
            <a:r>
              <a:rPr lang="nl-NL" sz="1800" dirty="0" smtClean="0">
                <a:solidFill>
                  <a:srgbClr val="FFFF00"/>
                </a:solidFill>
              </a:rPr>
              <a:t>: langs </a:t>
            </a:r>
            <a:r>
              <a:rPr lang="nl-NL" sz="1800" dirty="0" err="1" smtClean="0">
                <a:solidFill>
                  <a:srgbClr val="FFFF00"/>
                </a:solidFill>
              </a:rPr>
              <a:t>Sagittariusarm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Kleine </a:t>
            </a:r>
            <a:r>
              <a:rPr lang="nl-NL" sz="1800" dirty="0" err="1" smtClean="0">
                <a:solidFill>
                  <a:srgbClr val="FFFF00"/>
                </a:solidFill>
              </a:rPr>
              <a:t>Sagittarius</a:t>
            </a:r>
            <a:r>
              <a:rPr lang="nl-NL" sz="1800" dirty="0" smtClean="0">
                <a:solidFill>
                  <a:srgbClr val="FFFF00"/>
                </a:solidFill>
              </a:rPr>
              <a:t> Wolk (M24): </a:t>
            </a:r>
            <a:r>
              <a:rPr lang="nl-NL" sz="1800" dirty="0" err="1" smtClean="0">
                <a:solidFill>
                  <a:srgbClr val="FFFF00"/>
                </a:solidFill>
              </a:rPr>
              <a:t>Scutum-Centaurusarm</a:t>
            </a: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Melkweg-Zwa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16225" y="1772817"/>
            <a:ext cx="7627775" cy="508518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332656"/>
            <a:ext cx="8067672" cy="6120680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err="1" smtClean="0">
                <a:solidFill>
                  <a:srgbClr val="FFFF00"/>
                </a:solidFill>
              </a:rPr>
              <a:t>Cygnus-sterrenwolk</a:t>
            </a:r>
            <a:r>
              <a:rPr lang="nl-NL" sz="2000" dirty="0" smtClean="0">
                <a:solidFill>
                  <a:srgbClr val="FFFF00"/>
                </a:solidFill>
              </a:rPr>
              <a:t> met het </a:t>
            </a:r>
            <a:r>
              <a:rPr lang="nl-NL" sz="2000" dirty="0" err="1" smtClean="0">
                <a:solidFill>
                  <a:srgbClr val="FFFF00"/>
                </a:solidFill>
              </a:rPr>
              <a:t>Great</a:t>
            </a:r>
            <a:r>
              <a:rPr lang="nl-NL" sz="2000" dirty="0" smtClean="0">
                <a:solidFill>
                  <a:srgbClr val="FFFF00"/>
                </a:solidFill>
              </a:rPr>
              <a:t> </a:t>
            </a:r>
            <a:r>
              <a:rPr lang="nl-NL" sz="2000" dirty="0" err="1" smtClean="0">
                <a:solidFill>
                  <a:srgbClr val="FFFF00"/>
                </a:solidFill>
              </a:rPr>
              <a:t>Rift</a:t>
            </a:r>
            <a:r>
              <a:rPr lang="nl-NL" sz="1800" dirty="0" smtClean="0">
                <a:solidFill>
                  <a:srgbClr val="FFFF00"/>
                </a:solidFill>
              </a:rPr>
              <a:t> </a:t>
            </a: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</a:t>
            </a:r>
            <a:r>
              <a:rPr lang="nl-NL" sz="1800" dirty="0" err="1" smtClean="0">
                <a:solidFill>
                  <a:srgbClr val="FFFF00"/>
                </a:solidFill>
              </a:rPr>
              <a:t>Noord-Amerikanevel</a:t>
            </a:r>
            <a:r>
              <a:rPr lang="nl-NL" sz="1800" dirty="0" smtClean="0">
                <a:solidFill>
                  <a:srgbClr val="FFFF00"/>
                </a:solidFill>
              </a:rPr>
              <a:t>, </a:t>
            </a:r>
            <a:r>
              <a:rPr lang="nl-NL" sz="1800" dirty="0" err="1" smtClean="0">
                <a:solidFill>
                  <a:srgbClr val="FFFF00"/>
                </a:solidFill>
              </a:rPr>
              <a:t>Deneb</a:t>
            </a:r>
            <a:r>
              <a:rPr lang="nl-NL" sz="1800" dirty="0" smtClean="0">
                <a:solidFill>
                  <a:srgbClr val="FFFF00"/>
                </a:solidFill>
              </a:rPr>
              <a:t>, Noordelijke Kolenzak, gebied rond gamma </a:t>
            </a:r>
            <a:r>
              <a:rPr lang="nl-NL" sz="1800" dirty="0" err="1" smtClean="0">
                <a:solidFill>
                  <a:srgbClr val="FFFF00"/>
                </a:solidFill>
              </a:rPr>
              <a:t>Cygni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Opvallende </a:t>
            </a:r>
            <a:r>
              <a:rPr lang="nl-NL" sz="1800" dirty="0" err="1" smtClean="0">
                <a:solidFill>
                  <a:srgbClr val="FFFF00"/>
                </a:solidFill>
              </a:rPr>
              <a:t>spijkervormige</a:t>
            </a:r>
            <a:r>
              <a:rPr lang="nl-NL" sz="1800" dirty="0" smtClean="0">
                <a:solidFill>
                  <a:srgbClr val="FFFF00"/>
                </a:solidFill>
              </a:rPr>
              <a:t> stofwolk  </a:t>
            </a:r>
            <a:r>
              <a:rPr lang="nl-NL" sz="1800" dirty="0" err="1" smtClean="0">
                <a:solidFill>
                  <a:srgbClr val="FFFF00"/>
                </a:solidFill>
              </a:rPr>
              <a:t>Barnard</a:t>
            </a:r>
            <a:r>
              <a:rPr lang="nl-NL" sz="1800" dirty="0" smtClean="0">
                <a:solidFill>
                  <a:srgbClr val="FFFF00"/>
                </a:solidFill>
              </a:rPr>
              <a:t> 147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Stofrijk gebied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ten noorden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van de Zwaan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</a:t>
            </a:r>
            <a:r>
              <a:rPr lang="nl-NL" sz="1800" dirty="0" err="1" smtClean="0">
                <a:solidFill>
                  <a:srgbClr val="FFFF00"/>
                </a:solidFill>
              </a:rPr>
              <a:t>Great</a:t>
            </a:r>
            <a:r>
              <a:rPr lang="nl-NL" sz="1800" dirty="0" smtClean="0">
                <a:solidFill>
                  <a:srgbClr val="FFFF00"/>
                </a:solidFill>
              </a:rPr>
              <a:t> </a:t>
            </a:r>
            <a:r>
              <a:rPr lang="nl-NL" sz="1800" dirty="0" err="1" smtClean="0">
                <a:solidFill>
                  <a:srgbClr val="FFFF00"/>
                </a:solidFill>
              </a:rPr>
              <a:t>Rift</a:t>
            </a:r>
            <a:r>
              <a:rPr lang="nl-NL" sz="1800" dirty="0" smtClean="0">
                <a:solidFill>
                  <a:srgbClr val="FFFF00"/>
                </a:solidFill>
              </a:rPr>
              <a:t>: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donkere stof-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wolken langs de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binnenkant van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de </a:t>
            </a:r>
            <a:r>
              <a:rPr lang="nl-NL" sz="1800" dirty="0" err="1" smtClean="0">
                <a:solidFill>
                  <a:srgbClr val="FFFF00"/>
                </a:solidFill>
              </a:rPr>
              <a:t>Orion</a:t>
            </a:r>
            <a:r>
              <a:rPr lang="nl-NL" sz="1800" dirty="0" smtClean="0">
                <a:solidFill>
                  <a:srgbClr val="FFFF00"/>
                </a:solidFill>
              </a:rPr>
              <a:t>- en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err="1" smtClean="0">
                <a:solidFill>
                  <a:srgbClr val="FFFF00"/>
                </a:solidFill>
              </a:rPr>
              <a:t>Sagittariusarm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> </a:t>
            </a:r>
            <a:r>
              <a:rPr lang="nl-NL" sz="1600" dirty="0" smtClean="0">
                <a:solidFill>
                  <a:srgbClr val="FFFF00"/>
                </a:solidFill>
              </a:rPr>
              <a:t>(foto: Hans </a:t>
            </a:r>
            <a:r>
              <a:rPr lang="nl-NL" sz="1600" dirty="0" err="1" smtClean="0">
                <a:solidFill>
                  <a:srgbClr val="FFFF00"/>
                </a:solidFill>
              </a:rPr>
              <a:t>Goertz</a:t>
            </a:r>
            <a:r>
              <a:rPr lang="nl-NL" sz="1600" dirty="0" smtClean="0">
                <a:solidFill>
                  <a:srgbClr val="FFFF00"/>
                </a:solidFill>
              </a:rPr>
              <a:t>)</a:t>
            </a:r>
            <a:endParaRPr lang="nl-NL" sz="1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851648" cy="2260848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De </a:t>
            </a:r>
            <a:r>
              <a:rPr lang="nl-NL" sz="2000" dirty="0" err="1" smtClean="0">
                <a:solidFill>
                  <a:srgbClr val="FFFF00"/>
                </a:solidFill>
              </a:rPr>
              <a:t>Noord-Amerikanevel</a:t>
            </a:r>
            <a:r>
              <a:rPr lang="nl-NL" sz="2000" dirty="0" smtClean="0">
                <a:solidFill>
                  <a:srgbClr val="FFFF00"/>
                </a:solidFill>
              </a:rPr>
              <a:t> in de Zwaan </a:t>
            </a:r>
            <a:r>
              <a:rPr lang="nl-NL" sz="1800" dirty="0" smtClean="0">
                <a:solidFill>
                  <a:srgbClr val="FFFF00"/>
                </a:solidFill>
              </a:rPr>
              <a:t>(boven: </a:t>
            </a:r>
            <a:r>
              <a:rPr lang="nl-NL" sz="1800" dirty="0" err="1" smtClean="0">
                <a:solidFill>
                  <a:srgbClr val="FFFF00"/>
                </a:solidFill>
              </a:rPr>
              <a:t>Deneb</a:t>
            </a:r>
            <a:r>
              <a:rPr lang="nl-NL" sz="1800" dirty="0" smtClean="0">
                <a:solidFill>
                  <a:srgbClr val="FFFF00"/>
                </a:solidFill>
              </a:rPr>
              <a:t>)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</a:t>
            </a:r>
            <a:r>
              <a:rPr lang="nl-NL" sz="1800" dirty="0" err="1" smtClean="0">
                <a:solidFill>
                  <a:srgbClr val="FFFF00"/>
                </a:solidFill>
              </a:rPr>
              <a:t>NA-nevel</a:t>
            </a:r>
            <a:r>
              <a:rPr lang="nl-NL" sz="1800" dirty="0" smtClean="0">
                <a:solidFill>
                  <a:srgbClr val="FFFF00"/>
                </a:solidFill>
              </a:rPr>
              <a:t> moet je ‘leren’ zien (contrast is hier groter </a:t>
            </a:r>
            <a:r>
              <a:rPr lang="nl-NL" sz="1800" smtClean="0">
                <a:solidFill>
                  <a:srgbClr val="FFFF00"/>
                </a:solidFill>
              </a:rPr>
              <a:t>dan visueel)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Visueel geen echte nevel maar een helderder gebied in de Melkweg</a:t>
            </a:r>
            <a:endParaRPr lang="nl-NL" sz="2000" dirty="0">
              <a:solidFill>
                <a:srgbClr val="FFFF00"/>
              </a:solidFill>
            </a:endParaRPr>
          </a:p>
        </p:txBody>
      </p:sp>
      <p:pic>
        <p:nvPicPr>
          <p:cNvPr id="44034" name="Picture 2" descr="http://51nemausa.free.fr/wp-content/uploads/NGC7000-B&amp;W-1920x108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r="6989"/>
          <a:stretch>
            <a:fillRect/>
          </a:stretch>
        </p:blipFill>
        <p:spPr bwMode="auto">
          <a:xfrm>
            <a:off x="-1" y="1268760"/>
            <a:ext cx="9144001" cy="55323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Melkweg-Zwaan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62000"/>
            <a:ext cx="9144000" cy="6096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404664"/>
            <a:ext cx="8133528" cy="2795736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Noordelijke Kolenzak en gebied rond gamma </a:t>
            </a:r>
            <a:r>
              <a:rPr lang="nl-NL" sz="2000" dirty="0" err="1" smtClean="0">
                <a:solidFill>
                  <a:srgbClr val="FFFF00"/>
                </a:solidFill>
              </a:rPr>
              <a:t>Cygni</a:t>
            </a:r>
            <a:r>
              <a:rPr lang="nl-NL" sz="2000" dirty="0" smtClean="0">
                <a:solidFill>
                  <a:srgbClr val="FFFF00"/>
                </a:solidFill>
              </a:rPr>
              <a:t> is zeer de moeite waard</a:t>
            </a:r>
            <a:r>
              <a:rPr lang="nl-NL" sz="1800" dirty="0" smtClean="0">
                <a:solidFill>
                  <a:srgbClr val="FFFF00"/>
                </a:solidFill>
              </a:rPr>
              <a:t> </a:t>
            </a:r>
            <a:r>
              <a:rPr lang="nl-NL" sz="1600" dirty="0" smtClean="0">
                <a:solidFill>
                  <a:srgbClr val="FFFF00"/>
                </a:solidFill>
              </a:rPr>
              <a:t>(foto: Hans </a:t>
            </a:r>
            <a:r>
              <a:rPr lang="nl-NL" sz="1600" dirty="0" err="1" smtClean="0">
                <a:solidFill>
                  <a:srgbClr val="FFFF00"/>
                </a:solidFill>
              </a:rPr>
              <a:t>Goertz</a:t>
            </a:r>
            <a:r>
              <a:rPr lang="nl-NL" sz="1600" dirty="0" smtClean="0">
                <a:solidFill>
                  <a:srgbClr val="FFFF00"/>
                </a:solidFill>
              </a:rPr>
              <a:t>)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-Donkere stofbanen en heldere voorgrondsterren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Geen nevels door de verrekijker</a:t>
            </a: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8496944" cy="4464496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De Dubbele Sterrenhoop tussen </a:t>
            </a:r>
            <a:r>
              <a:rPr lang="nl-NL" sz="2000" dirty="0" err="1" smtClean="0">
                <a:solidFill>
                  <a:srgbClr val="FFFF00"/>
                </a:solidFill>
              </a:rPr>
              <a:t>Cassiopeia</a:t>
            </a:r>
            <a:r>
              <a:rPr lang="nl-NL" sz="2000" dirty="0" smtClean="0">
                <a:solidFill>
                  <a:srgbClr val="FFFF00"/>
                </a:solidFill>
              </a:rPr>
              <a:t> en </a:t>
            </a:r>
            <a:r>
              <a:rPr lang="nl-NL" sz="2000" dirty="0" err="1" smtClean="0">
                <a:solidFill>
                  <a:srgbClr val="FFFF00"/>
                </a:solidFill>
              </a:rPr>
              <a:t>Perseus</a:t>
            </a:r>
            <a:r>
              <a:rPr lang="nl-NL" sz="2000" dirty="0" smtClean="0">
                <a:solidFill>
                  <a:srgbClr val="FFFF00"/>
                </a:solidFill>
              </a:rPr>
              <a:t>, in de </a:t>
            </a:r>
            <a:r>
              <a:rPr lang="nl-NL" sz="2000" dirty="0" err="1" smtClean="0">
                <a:solidFill>
                  <a:srgbClr val="FFFF00"/>
                </a:solidFill>
              </a:rPr>
              <a:t>Perseusarm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Vaste tussenstop bij een sightseeingtour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Midden in de Melkweg, goede visuele indruk, zeer veel sterren maar geen kleuren</a:t>
            </a:r>
            <a:endParaRPr lang="nl-NL" sz="2000" dirty="0">
              <a:solidFill>
                <a:srgbClr val="FFFF00"/>
              </a:solidFill>
            </a:endParaRPr>
          </a:p>
        </p:txBody>
      </p:sp>
      <p:pic>
        <p:nvPicPr>
          <p:cNvPr id="4" name="Picture 2" descr="Afbeeldingsresultaat voor double cluster binocular viewer"/>
          <p:cNvPicPr>
            <a:picLocks noChangeAspect="1" noChangeArrowheads="1"/>
          </p:cNvPicPr>
          <p:nvPr/>
        </p:nvPicPr>
        <p:blipFill>
          <a:blip r:embed="rId2" cstate="print"/>
          <a:srcRect b="4454"/>
          <a:stretch>
            <a:fillRect/>
          </a:stretch>
        </p:blipFill>
        <p:spPr bwMode="auto">
          <a:xfrm>
            <a:off x="1691680" y="1854950"/>
            <a:ext cx="5004048" cy="5003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Sluiternevel.jpg"/>
          <p:cNvPicPr>
            <a:picLocks noChangeAspect="1"/>
          </p:cNvPicPr>
          <p:nvPr/>
        </p:nvPicPr>
        <p:blipFill>
          <a:blip r:embed="rId2" cstate="print"/>
          <a:srcRect l="1176" t="1596" r="53150" b="1596"/>
          <a:stretch>
            <a:fillRect/>
          </a:stretch>
        </p:blipFill>
        <p:spPr>
          <a:xfrm>
            <a:off x="4283968" y="-13080"/>
            <a:ext cx="4860032" cy="687108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139680" cy="2116832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Sluiernevel in de Zwaan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 Beeld stemt goed overeen met visuele indruk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(geen kleur)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endParaRPr lang="nl-NL" sz="2000" dirty="0">
              <a:solidFill>
                <a:srgbClr val="FFFF00"/>
              </a:solidFill>
            </a:endParaRPr>
          </a:p>
        </p:txBody>
      </p:sp>
      <p:pic>
        <p:nvPicPr>
          <p:cNvPr id="49154" name="Picture 2" descr="http://www.skyandtelescope.com/wp-content/uploads/Sh2_091-locator-wide_S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769155"/>
            <a:ext cx="3851920" cy="40888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72000" y="260648"/>
            <a:ext cx="4248472" cy="6480720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De Melkweg: het mooiste hemelobject dat er is 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Probeer geregeld naar een donkere plek op vakantie te gaan in Frankrijk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Melkweg is groot, zeer rijk aan structuur (andere objecten zijn vaak klein, niet zoveel detail)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Vereist geen groot instrument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Eén nadeel: je moet er meestal ver voor reizen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In onze contreien moeilijk te zien door de lichtvervuiling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 </a:t>
            </a:r>
            <a:r>
              <a:rPr lang="nl-NL" sz="1600" dirty="0" smtClean="0">
                <a:solidFill>
                  <a:srgbClr val="FFFF00"/>
                </a:solidFill>
              </a:rPr>
              <a:t>(foto: Hans </a:t>
            </a:r>
            <a:r>
              <a:rPr lang="nl-NL" sz="1600" dirty="0" err="1" smtClean="0">
                <a:solidFill>
                  <a:srgbClr val="FFFF00"/>
                </a:solidFill>
              </a:rPr>
              <a:t>Goertz</a:t>
            </a:r>
            <a:r>
              <a:rPr lang="nl-NL" sz="1600" dirty="0" smtClean="0">
                <a:solidFill>
                  <a:srgbClr val="FFFF00"/>
                </a:solidFill>
              </a:rPr>
              <a:t>) 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endParaRPr lang="nl-NL" sz="1800" dirty="0">
              <a:solidFill>
                <a:srgbClr val="FFFF00"/>
              </a:solidFill>
            </a:endParaRPr>
          </a:p>
        </p:txBody>
      </p:sp>
      <p:pic>
        <p:nvPicPr>
          <p:cNvPr id="44034" name="Picture 2" descr="Afbeeldingsresultaat voor saturn amateur telescope"/>
          <p:cNvPicPr>
            <a:picLocks noChangeAspect="1" noChangeArrowheads="1"/>
          </p:cNvPicPr>
          <p:nvPr/>
        </p:nvPicPr>
        <p:blipFill>
          <a:blip r:embed="rId2" cstate="print"/>
          <a:srcRect l="36854" t="36220" r="36686" b="34800"/>
          <a:stretch>
            <a:fillRect/>
          </a:stretch>
        </p:blipFill>
        <p:spPr bwMode="auto">
          <a:xfrm>
            <a:off x="7127776" y="5201816"/>
            <a:ext cx="2016224" cy="1656184"/>
          </a:xfrm>
          <a:prstGeom prst="rect">
            <a:avLst/>
          </a:prstGeom>
          <a:noFill/>
        </p:spPr>
      </p:pic>
      <p:pic>
        <p:nvPicPr>
          <p:cNvPr id="6" name="Afbeelding 5" descr="Melkweg-N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49999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788024" y="404664"/>
            <a:ext cx="3531168" cy="1828800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Kleerhangercluster mag ook niet ontbreken</a:t>
            </a:r>
            <a:endParaRPr lang="nl-NL" sz="2000" dirty="0">
              <a:solidFill>
                <a:srgbClr val="FFFF00"/>
              </a:solidFill>
            </a:endParaRPr>
          </a:p>
        </p:txBody>
      </p:sp>
      <p:pic>
        <p:nvPicPr>
          <p:cNvPr id="48130" name="Picture 2" descr="http://astrobob.areavoices.com/astrobob/images/thumbnail/Aug5SummerTriangleexposur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l="8305" r="5512"/>
          <a:stretch>
            <a:fillRect/>
          </a:stretch>
        </p:blipFill>
        <p:spPr bwMode="auto">
          <a:xfrm>
            <a:off x="0" y="0"/>
            <a:ext cx="4104456" cy="4286250"/>
          </a:xfrm>
          <a:prstGeom prst="rect">
            <a:avLst/>
          </a:prstGeom>
          <a:noFill/>
        </p:spPr>
      </p:pic>
      <p:pic>
        <p:nvPicPr>
          <p:cNvPr id="48132" name="Picture 4" descr="http://startravelling.theritz.nl/files/2009/10/coathanger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74190" y="3429001"/>
            <a:ext cx="646981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Barnard`s E,200m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62000"/>
            <a:ext cx="9144000" cy="6096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1902073"/>
          </a:xfrm>
        </p:spPr>
        <p:txBody>
          <a:bodyPr anchor="t">
            <a:normAutofit/>
          </a:bodyPr>
          <a:lstStyle/>
          <a:p>
            <a:pPr algn="l"/>
            <a:r>
              <a:rPr lang="nl-NL" sz="2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Barnard’s</a:t>
            </a:r>
            <a:r>
              <a:rPr lang="nl-NL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E: B 142, 143, ten oosten van gamma </a:t>
            </a:r>
            <a:r>
              <a:rPr lang="nl-NL" sz="2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Aquilae</a:t>
            </a:r>
            <a:r>
              <a:rPr lang="nl-NL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nl-NL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NL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1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nl-NL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foto: Jo Smeets</a:t>
            </a:r>
            <a:r>
              <a:rPr lang="nl-NL" sz="1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nl-NL" sz="1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Barnard HunterWilson wik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9875" y="1052736"/>
            <a:ext cx="7014125" cy="580526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3528" y="332656"/>
            <a:ext cx="7995664" cy="4680520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err="1" smtClean="0">
                <a:solidFill>
                  <a:srgbClr val="FFFF00"/>
                </a:solidFill>
              </a:rPr>
              <a:t>Barnard</a:t>
            </a:r>
            <a:r>
              <a:rPr lang="nl-NL" sz="2000" dirty="0" smtClean="0">
                <a:solidFill>
                  <a:srgbClr val="FFFF00"/>
                </a:solidFill>
              </a:rPr>
              <a:t> 142 (onder) en 143 </a:t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Goede visuele indruk, afgezien van de kleuren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Vergroting in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verrekijker is sterker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dan de foto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NL" sz="1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Randen zijn minder </a:t>
            </a:r>
            <a:br>
              <a:rPr lang="nl-NL" sz="1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1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donker dan de kern</a:t>
            </a:r>
            <a:endParaRPr lang="nl-NL" sz="1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Barnard`s  E ,70m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62000"/>
            <a:ext cx="9144000" cy="6096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5536" y="116632"/>
            <a:ext cx="8352928" cy="2116832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Heel plotselinge overgang naar de </a:t>
            </a:r>
            <a:r>
              <a:rPr lang="nl-NL" sz="2000" dirty="0" err="1" smtClean="0">
                <a:solidFill>
                  <a:srgbClr val="FFFF00"/>
                </a:solidFill>
              </a:rPr>
              <a:t>Dark</a:t>
            </a:r>
            <a:r>
              <a:rPr lang="nl-NL" sz="2000" dirty="0" smtClean="0">
                <a:solidFill>
                  <a:srgbClr val="FFFF00"/>
                </a:solidFill>
              </a:rPr>
              <a:t> </a:t>
            </a:r>
            <a:r>
              <a:rPr lang="nl-NL" sz="2000" dirty="0" err="1" smtClean="0">
                <a:solidFill>
                  <a:srgbClr val="FFFF00"/>
                </a:solidFill>
              </a:rPr>
              <a:t>Rift</a:t>
            </a:r>
            <a:r>
              <a:rPr lang="nl-NL" sz="2000" dirty="0" smtClean="0">
                <a:solidFill>
                  <a:srgbClr val="FFFF00"/>
                </a:solidFill>
              </a:rPr>
              <a:t> van gamma naar </a:t>
            </a:r>
            <a:r>
              <a:rPr lang="nl-NL" sz="2000" dirty="0" err="1" smtClean="0">
                <a:solidFill>
                  <a:srgbClr val="FFFF00"/>
                </a:solidFill>
              </a:rPr>
              <a:t>zeta</a:t>
            </a:r>
            <a:r>
              <a:rPr lang="nl-NL" sz="2000" dirty="0" smtClean="0">
                <a:solidFill>
                  <a:srgbClr val="FFFF00"/>
                </a:solidFill>
              </a:rPr>
              <a:t> </a:t>
            </a:r>
            <a:r>
              <a:rPr lang="nl-NL" sz="2000" dirty="0" err="1" smtClean="0">
                <a:solidFill>
                  <a:srgbClr val="FFFF00"/>
                </a:solidFill>
              </a:rPr>
              <a:t>Aquilae</a:t>
            </a:r>
            <a:r>
              <a:rPr lang="nl-NL" sz="1600" dirty="0" smtClean="0">
                <a:solidFill>
                  <a:srgbClr val="FFFF00"/>
                </a:solidFill>
              </a:rPr>
              <a:t/>
            </a:r>
            <a:br>
              <a:rPr lang="nl-NL" sz="1600" dirty="0" smtClean="0">
                <a:solidFill>
                  <a:srgbClr val="FFFF00"/>
                </a:solidFill>
              </a:rPr>
            </a:br>
            <a:r>
              <a:rPr lang="nl-NL" sz="1600" dirty="0" smtClean="0">
                <a:solidFill>
                  <a:srgbClr val="FFFF00"/>
                </a:solidFill>
              </a:rPr>
              <a:t/>
            </a:r>
            <a:br>
              <a:rPr lang="nl-NL" sz="1600" dirty="0" smtClean="0">
                <a:solidFill>
                  <a:srgbClr val="FFFF00"/>
                </a:solidFill>
              </a:rPr>
            </a:br>
            <a:r>
              <a:rPr lang="nl-NL" sz="1600" dirty="0" smtClean="0">
                <a:solidFill>
                  <a:srgbClr val="FFFF00"/>
                </a:solidFill>
              </a:rPr>
              <a:t>(foto: Jo Smeets)</a:t>
            </a: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ltair-01.jpg"/>
          <p:cNvPicPr>
            <a:picLocks noChangeAspect="1"/>
          </p:cNvPicPr>
          <p:nvPr/>
        </p:nvPicPr>
        <p:blipFill>
          <a:blip r:embed="rId2" cstate="print"/>
          <a:srcRect l="25588"/>
          <a:stretch>
            <a:fillRect/>
          </a:stretch>
        </p:blipFill>
        <p:spPr>
          <a:xfrm>
            <a:off x="3563887" y="1858716"/>
            <a:ext cx="5580113" cy="499928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932040" y="260648"/>
            <a:ext cx="4211960" cy="4680520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Nogmaals de scherpe overgang tussen de Melkweg en het </a:t>
            </a:r>
            <a:r>
              <a:rPr lang="nl-NL" sz="2000" dirty="0" err="1" smtClean="0">
                <a:solidFill>
                  <a:srgbClr val="FFFF00"/>
                </a:solidFill>
              </a:rPr>
              <a:t>Dark</a:t>
            </a:r>
            <a:r>
              <a:rPr lang="nl-NL" sz="2000" dirty="0" smtClean="0">
                <a:solidFill>
                  <a:srgbClr val="FFFF00"/>
                </a:solidFill>
              </a:rPr>
              <a:t> </a:t>
            </a:r>
            <a:r>
              <a:rPr lang="nl-NL" sz="2000" dirty="0" err="1" smtClean="0">
                <a:solidFill>
                  <a:srgbClr val="FFFF00"/>
                </a:solidFill>
              </a:rPr>
              <a:t>Rift</a:t>
            </a:r>
            <a:r>
              <a:rPr lang="nl-NL" sz="2000" dirty="0" smtClean="0">
                <a:solidFill>
                  <a:srgbClr val="FFFF00"/>
                </a:solidFill>
              </a:rPr>
              <a:t> in de Arend</a:t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600" dirty="0" smtClean="0">
                <a:solidFill>
                  <a:srgbClr val="FFFF00"/>
                </a:solidFill>
              </a:rPr>
              <a:t>(foto: Hans </a:t>
            </a:r>
            <a:r>
              <a:rPr lang="nl-NL" sz="1600" dirty="0" err="1" smtClean="0">
                <a:solidFill>
                  <a:srgbClr val="FFFF00"/>
                </a:solidFill>
              </a:rPr>
              <a:t>Goertz</a:t>
            </a:r>
            <a:r>
              <a:rPr lang="nl-NL" sz="1600" dirty="0" smtClean="0">
                <a:solidFill>
                  <a:srgbClr val="FFFF00"/>
                </a:solidFill>
              </a:rPr>
              <a:t>)</a:t>
            </a:r>
            <a:endParaRPr lang="nl-NL" sz="1600" dirty="0">
              <a:solidFill>
                <a:srgbClr val="FFFF00"/>
              </a:solidFill>
            </a:endParaRPr>
          </a:p>
        </p:txBody>
      </p:sp>
      <p:pic>
        <p:nvPicPr>
          <p:cNvPr id="1026" name="Picture 2" descr="https://s22380.pcdn.co/wp-content/uploads/Dark-nebula-binoculars-Aquila-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283968" cy="3785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Scutum wol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62000"/>
            <a:ext cx="9144000" cy="6096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39552" y="260648"/>
            <a:ext cx="7851648" cy="2880320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De sterrenwolk in het Schild met M11</a:t>
            </a:r>
            <a:r>
              <a:rPr lang="nl-NL" sz="1800" dirty="0" smtClean="0">
                <a:solidFill>
                  <a:srgbClr val="FFFF00"/>
                </a:solidFill>
              </a:rPr>
              <a:t> </a:t>
            </a:r>
            <a:r>
              <a:rPr lang="nl-NL" sz="1600" dirty="0" smtClean="0">
                <a:solidFill>
                  <a:srgbClr val="FFFF00"/>
                </a:solidFill>
              </a:rPr>
              <a:t>(foto: Hans </a:t>
            </a:r>
            <a:r>
              <a:rPr lang="nl-NL" sz="1600" dirty="0" err="1" smtClean="0">
                <a:solidFill>
                  <a:srgbClr val="FFFF00"/>
                </a:solidFill>
              </a:rPr>
              <a:t>Goertz</a:t>
            </a:r>
            <a:r>
              <a:rPr lang="nl-NL" sz="1600" dirty="0" smtClean="0">
                <a:solidFill>
                  <a:srgbClr val="FFFF00"/>
                </a:solidFill>
              </a:rPr>
              <a:t>)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Zeer detailrijk  gebied met mooie overgangen naar donkere stofwolken</a:t>
            </a: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Melkweg + M16+M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62000"/>
            <a:ext cx="9144000" cy="6096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712968" cy="3888432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Van het Schild tot voorbij de Schutter is de Melkweg rijk aan </a:t>
            </a:r>
            <a:r>
              <a:rPr lang="nl-NL" sz="2000" dirty="0" err="1" smtClean="0">
                <a:solidFill>
                  <a:srgbClr val="FFFF00"/>
                </a:solidFill>
              </a:rPr>
              <a:t>Messierobjecten</a:t>
            </a:r>
            <a:r>
              <a:rPr lang="nl-NL" sz="1800" dirty="0" smtClean="0">
                <a:solidFill>
                  <a:srgbClr val="FFFF00"/>
                </a:solidFill>
              </a:rPr>
              <a:t>  </a:t>
            </a:r>
            <a:r>
              <a:rPr lang="nl-NL" sz="1600" dirty="0" smtClean="0">
                <a:solidFill>
                  <a:srgbClr val="FFFF00"/>
                </a:solidFill>
              </a:rPr>
              <a:t>(foto: Hans </a:t>
            </a:r>
            <a:r>
              <a:rPr lang="nl-NL" sz="1600" dirty="0" err="1" smtClean="0">
                <a:solidFill>
                  <a:srgbClr val="FFFF00"/>
                </a:solidFill>
              </a:rPr>
              <a:t>Goertz</a:t>
            </a:r>
            <a:r>
              <a:rPr lang="nl-NL" sz="1600" dirty="0" smtClean="0">
                <a:solidFill>
                  <a:srgbClr val="FFFF00"/>
                </a:solidFill>
              </a:rPr>
              <a:t>)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</a:t>
            </a:r>
            <a:r>
              <a:rPr lang="nl-NL" sz="1800" dirty="0" err="1" smtClean="0">
                <a:solidFill>
                  <a:srgbClr val="FFFF00"/>
                </a:solidFill>
              </a:rPr>
              <a:t>V.b.n.b</a:t>
            </a:r>
            <a:r>
              <a:rPr lang="nl-NL" sz="1800" dirty="0" smtClean="0">
                <a:solidFill>
                  <a:srgbClr val="FFFF00"/>
                </a:solidFill>
              </a:rPr>
              <a:t>: M16 (Adelaarsnevel), M17 (Omeganevel), M24 (Kleine </a:t>
            </a:r>
            <a:r>
              <a:rPr lang="nl-NL" sz="1800" dirty="0" err="1" smtClean="0">
                <a:solidFill>
                  <a:srgbClr val="FFFF00"/>
                </a:solidFill>
              </a:rPr>
              <a:t>Sagittarius</a:t>
            </a:r>
            <a:r>
              <a:rPr lang="nl-NL" sz="1800" dirty="0" smtClean="0">
                <a:solidFill>
                  <a:srgbClr val="FFFF00"/>
                </a:solidFill>
              </a:rPr>
              <a:t> Wolk), rechts M23, Links van M17 mooie donkere stofwolk B 321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fbeeldingsresultaat voor small sagittarius clou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60797"/>
            <a:ext cx="9144000" cy="6197204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07504" y="188640"/>
            <a:ext cx="9036496" cy="2188840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M 24 in de verrekijker: een van de mooiste gebieden in de Melkweg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Twee ‘zwarte ogen’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Visuele indruk is mooier dan de foto, omdat M24 niet helemaal oplost, wel voorgrondsterren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‘Ruimtelijk’ beeld</a:t>
            </a:r>
            <a:endParaRPr lang="nl-NL" sz="1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Mars-Melkweg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62000"/>
            <a:ext cx="9144000" cy="6096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7851648" cy="5544616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Overzicht van de zuidelijke Melkweg</a:t>
            </a:r>
            <a:r>
              <a:rPr lang="nl-NL" sz="1800" dirty="0" smtClean="0">
                <a:solidFill>
                  <a:srgbClr val="FFFF00"/>
                </a:solidFill>
              </a:rPr>
              <a:t> </a:t>
            </a:r>
            <a:r>
              <a:rPr lang="nl-NL" sz="1600" dirty="0" smtClean="0">
                <a:solidFill>
                  <a:srgbClr val="FFFF00"/>
                </a:solidFill>
              </a:rPr>
              <a:t>(foto: Hans </a:t>
            </a:r>
            <a:r>
              <a:rPr lang="nl-NL" sz="1600" dirty="0" err="1" smtClean="0">
                <a:solidFill>
                  <a:srgbClr val="FFFF00"/>
                </a:solidFill>
              </a:rPr>
              <a:t>Goertz</a:t>
            </a:r>
            <a:r>
              <a:rPr lang="nl-NL" sz="1600" dirty="0" smtClean="0">
                <a:solidFill>
                  <a:srgbClr val="FFFF00"/>
                </a:solidFill>
              </a:rPr>
              <a:t>)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</a:t>
            </a:r>
            <a:r>
              <a:rPr lang="nl-NL" sz="1800" dirty="0" err="1" smtClean="0">
                <a:solidFill>
                  <a:srgbClr val="FFFF00"/>
                </a:solidFill>
              </a:rPr>
              <a:t>V.b.n.b</a:t>
            </a:r>
            <a:r>
              <a:rPr lang="nl-NL" sz="1800" dirty="0" smtClean="0">
                <a:solidFill>
                  <a:srgbClr val="FFFF00"/>
                </a:solidFill>
              </a:rPr>
              <a:t>: M16, M17, M24, links: M23, rechts: M25, M 20 (</a:t>
            </a:r>
            <a:r>
              <a:rPr lang="nl-NL" sz="1800" dirty="0" err="1" smtClean="0">
                <a:solidFill>
                  <a:srgbClr val="FFFF00"/>
                </a:solidFill>
              </a:rPr>
              <a:t>Tifidnevel</a:t>
            </a:r>
            <a:r>
              <a:rPr lang="nl-NL" sz="1800" dirty="0" smtClean="0">
                <a:solidFill>
                  <a:srgbClr val="FFFF00"/>
                </a:solidFill>
              </a:rPr>
              <a:t>), M8 (Lagunenevel), Mars, links: bolhoop M22</a:t>
            </a: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Nachthemel la palm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58952"/>
            <a:ext cx="9144000" cy="609904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07504" y="188640"/>
            <a:ext cx="8928992" cy="3312368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2015: De Melkweg vanaf La </a:t>
            </a:r>
            <a:r>
              <a:rPr lang="nl-NL" sz="2000" dirty="0" err="1" smtClean="0">
                <a:solidFill>
                  <a:srgbClr val="FFFF00"/>
                </a:solidFill>
              </a:rPr>
              <a:t>Palma</a:t>
            </a:r>
            <a:r>
              <a:rPr lang="nl-NL" sz="2000" dirty="0" smtClean="0">
                <a:solidFill>
                  <a:srgbClr val="FFFF00"/>
                </a:solidFill>
              </a:rPr>
              <a:t> 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- 23 graden verder naar het zuiden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alleen de 9x 63 ging mee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endParaRPr lang="nl-NL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5536" y="116632"/>
            <a:ext cx="7851648" cy="1972816"/>
          </a:xfrm>
        </p:spPr>
        <p:txBody>
          <a:bodyPr anchor="t">
            <a:normAutofit/>
          </a:bodyPr>
          <a:lstStyle/>
          <a:p>
            <a:pPr algn="ctr"/>
            <a:r>
              <a:rPr lang="nl-NL" sz="2000" dirty="0" smtClean="0">
                <a:solidFill>
                  <a:srgbClr val="FFFF00"/>
                </a:solidFill>
              </a:rPr>
              <a:t>M.u.v. </a:t>
            </a:r>
            <a:r>
              <a:rPr lang="nl-NL" sz="2000" smtClean="0">
                <a:solidFill>
                  <a:srgbClr val="FFFF00"/>
                </a:solidFill>
              </a:rPr>
              <a:t>het uiterste noorden </a:t>
            </a:r>
            <a:r>
              <a:rPr lang="nl-NL" sz="2000" dirty="0" smtClean="0">
                <a:solidFill>
                  <a:srgbClr val="FFFF00"/>
                </a:solidFill>
              </a:rPr>
              <a:t>is het in Nederland al gauw hopeloos</a:t>
            </a:r>
            <a:endParaRPr lang="nl-NL" sz="2000" dirty="0">
              <a:solidFill>
                <a:srgbClr val="FFFF00"/>
              </a:solidFill>
            </a:endParaRPr>
          </a:p>
        </p:txBody>
      </p:sp>
      <p:pic>
        <p:nvPicPr>
          <p:cNvPr id="3" name="Afbeelding 2" descr="Nederla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87948"/>
            <a:ext cx="9144000" cy="63700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MilkyWay schutter schorpioe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62000"/>
            <a:ext cx="9144000" cy="6096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116632"/>
            <a:ext cx="8424936" cy="5616624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De Melkweg in de Schutter en Schorpioen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Bekende </a:t>
            </a:r>
            <a:r>
              <a:rPr lang="nl-NL" sz="1800" dirty="0" err="1" smtClean="0">
                <a:solidFill>
                  <a:srgbClr val="FFFF00"/>
                </a:solidFill>
              </a:rPr>
              <a:t>deepsky-objecten</a:t>
            </a:r>
            <a:r>
              <a:rPr lang="nl-NL" sz="1800" dirty="0" smtClean="0">
                <a:solidFill>
                  <a:srgbClr val="FFFF00"/>
                </a:solidFill>
              </a:rPr>
              <a:t> met het blote oog: Sterrenwolk in het Schild, M 24, M 8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M 6 en M7 in de staart van de Schorpioen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Volledig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uitzicht op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de Grote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err="1" smtClean="0">
                <a:solidFill>
                  <a:srgbClr val="FFFF00"/>
                </a:solidFill>
              </a:rPr>
              <a:t>Sagittarius</a:t>
            </a:r>
            <a:r>
              <a:rPr lang="nl-NL" sz="1800" dirty="0" smtClean="0">
                <a:solidFill>
                  <a:srgbClr val="FFFF00"/>
                </a:solidFill>
              </a:rPr>
              <a:t> Wolk </a:t>
            </a:r>
            <a:br>
              <a:rPr lang="nl-NL" sz="1800" dirty="0" smtClean="0">
                <a:solidFill>
                  <a:srgbClr val="FFFF00"/>
                </a:solidFill>
              </a:rPr>
            </a:b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283696" cy="1972816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‘Juwelendoosjes’ M 6 (L) en M 7 in de staart van de Schorpioen</a:t>
            </a:r>
            <a:endParaRPr lang="nl-NL" sz="2000" dirty="0">
              <a:solidFill>
                <a:srgbClr val="FFFF00"/>
              </a:solidFill>
            </a:endParaRPr>
          </a:p>
        </p:txBody>
      </p:sp>
      <p:pic>
        <p:nvPicPr>
          <p:cNvPr id="4" name="Afbeelding 3" descr="M6_Ole_Nielsen_wik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3573016"/>
            <a:ext cx="3938829" cy="3284984"/>
          </a:xfrm>
          <a:prstGeom prst="rect">
            <a:avLst/>
          </a:prstGeom>
        </p:spPr>
      </p:pic>
      <p:pic>
        <p:nvPicPr>
          <p:cNvPr id="5" name="Afbeelding 4" descr="m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643" y="476672"/>
            <a:ext cx="5786357" cy="432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M8_ dus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7691" y="1340768"/>
            <a:ext cx="7356309" cy="551723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139680" cy="1972816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M 8 (Lagunenevel)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Aan donkere hemel gemakkelijk met het blote oog te zien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-Visueel door 9x 63: veel minder nevelachtigheid, maar wel donkere stofwolken rondom M 8</a:t>
            </a:r>
            <a:endParaRPr lang="nl-NL" sz="1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MilkyWay La palm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62000"/>
            <a:ext cx="9144000" cy="6096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1828800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De Pijpnevel, een van de paradepaartjes van de zuidelijke Melkweg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In Frankrijk met moeite alleen de steel (lage stand boven de horizon), op La </a:t>
            </a:r>
            <a:r>
              <a:rPr lang="nl-NL" sz="1800" dirty="0" err="1" smtClean="0">
                <a:solidFill>
                  <a:srgbClr val="FFFF00"/>
                </a:solidFill>
              </a:rPr>
              <a:t>Palma</a:t>
            </a:r>
            <a:r>
              <a:rPr lang="nl-NL" sz="1800" dirty="0" smtClean="0">
                <a:solidFill>
                  <a:srgbClr val="FFFF00"/>
                </a:solidFill>
              </a:rPr>
              <a:t> de hele nevel met het blote oog!</a:t>
            </a: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Large-Sag-Star-Clou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8139680" cy="5904656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Grote </a:t>
            </a:r>
            <a:r>
              <a:rPr lang="nl-NL" sz="2000" dirty="0" err="1" smtClean="0">
                <a:solidFill>
                  <a:srgbClr val="FFFF00"/>
                </a:solidFill>
              </a:rPr>
              <a:t>Sagittarius</a:t>
            </a:r>
            <a:r>
              <a:rPr lang="nl-NL" sz="2000" dirty="0" smtClean="0">
                <a:solidFill>
                  <a:srgbClr val="FFFF00"/>
                </a:solidFill>
              </a:rPr>
              <a:t> Wolk: de </a:t>
            </a:r>
            <a:r>
              <a:rPr lang="nl-NL" sz="2000" dirty="0" err="1" smtClean="0">
                <a:solidFill>
                  <a:srgbClr val="FFFF00"/>
                </a:solidFill>
              </a:rPr>
              <a:t>bulge</a:t>
            </a:r>
            <a:r>
              <a:rPr lang="nl-NL" sz="2000" dirty="0" smtClean="0">
                <a:solidFill>
                  <a:srgbClr val="FFFF00"/>
                </a:solidFill>
              </a:rPr>
              <a:t> van ons </a:t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>Melkwegstelsel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Fijne stofdraden (helderheid is visueel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minder)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Melkweg lost niet meer helemaal op in sterren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vanwege de grote afstand (25.000 lichtjaar)</a:t>
            </a:r>
            <a:br>
              <a:rPr lang="nl-NL" sz="1800" dirty="0" smtClean="0">
                <a:solidFill>
                  <a:srgbClr val="FFFF00"/>
                </a:solidFill>
              </a:rPr>
            </a:br>
            <a:endParaRPr lang="nl-NL" sz="1800" dirty="0">
              <a:solidFill>
                <a:srgbClr val="FFFF00"/>
              </a:solidFill>
            </a:endParaRPr>
          </a:p>
        </p:txBody>
      </p:sp>
      <p:pic>
        <p:nvPicPr>
          <p:cNvPr id="1028" name="Picture 4" descr="Afbeeldingsresultaat voor large sagittarius cloud"/>
          <p:cNvPicPr>
            <a:picLocks noChangeAspect="1" noChangeArrowheads="1"/>
          </p:cNvPicPr>
          <p:nvPr/>
        </p:nvPicPr>
        <p:blipFill>
          <a:blip r:embed="rId3" cstate="print"/>
          <a:srcRect b="6351"/>
          <a:stretch>
            <a:fillRect/>
          </a:stretch>
        </p:blipFill>
        <p:spPr bwMode="auto">
          <a:xfrm>
            <a:off x="0" y="2852936"/>
            <a:ext cx="3563907" cy="4005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ervé\Documents\Milky way la palma 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1144" y="0"/>
            <a:ext cx="4562856" cy="6858000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9512" y="404664"/>
            <a:ext cx="8211688" cy="5112568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De Melkweg op La </a:t>
            </a:r>
            <a:r>
              <a:rPr lang="nl-NL" sz="2000" dirty="0" err="1" smtClean="0">
                <a:solidFill>
                  <a:srgbClr val="FFFF00"/>
                </a:solidFill>
              </a:rPr>
              <a:t>Palma</a:t>
            </a:r>
            <a:r>
              <a:rPr lang="nl-NL" sz="2000" dirty="0" smtClean="0">
                <a:solidFill>
                  <a:srgbClr val="FFFF00"/>
                </a:solidFill>
              </a:rPr>
              <a:t> wordt aan weerszijden </a:t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>van de Grote </a:t>
            </a:r>
            <a:r>
              <a:rPr lang="nl-NL" sz="2000" dirty="0" err="1" smtClean="0">
                <a:solidFill>
                  <a:srgbClr val="FFFF00"/>
                </a:solidFill>
              </a:rPr>
              <a:t>Sagittarius</a:t>
            </a:r>
            <a:r>
              <a:rPr lang="nl-NL" sz="2000" dirty="0" smtClean="0">
                <a:solidFill>
                  <a:srgbClr val="FFFF00"/>
                </a:solidFill>
              </a:rPr>
              <a:t> Wolk smaller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Alsof een groot spiraalstelsel van op zijn kant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gezien aan de hemel staat</a:t>
            </a:r>
            <a:endParaRPr lang="nl-NL" sz="2000" dirty="0">
              <a:solidFill>
                <a:srgbClr val="FFFF00"/>
              </a:solidFill>
            </a:endParaRPr>
          </a:p>
        </p:txBody>
      </p:sp>
      <p:pic>
        <p:nvPicPr>
          <p:cNvPr id="60418" name="Picture 2" descr="Afbeeldingsresultaat voor edge on spiral galaxy es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40799"/>
            <a:ext cx="3419872" cy="3417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39552" y="620688"/>
            <a:ext cx="7851648" cy="1828800"/>
          </a:xfrm>
        </p:spPr>
        <p:txBody>
          <a:bodyPr anchor="t">
            <a:normAutofit/>
          </a:bodyPr>
          <a:lstStyle/>
          <a:p>
            <a:pPr algn="ctr"/>
            <a:r>
              <a:rPr lang="nl-NL" sz="2000" dirty="0" smtClean="0">
                <a:solidFill>
                  <a:srgbClr val="FFFF00"/>
                </a:solidFill>
              </a:rPr>
              <a:t>De Melkweg: je raakt er nooit op uitgekeken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En nu op naar de zuidelijke Melkweg </a:t>
            </a:r>
            <a:r>
              <a:rPr lang="nl-NL" sz="1800" smtClean="0">
                <a:solidFill>
                  <a:srgbClr val="FFFF00"/>
                </a:solidFill>
              </a:rPr>
              <a:t>vanuit </a:t>
            </a:r>
            <a:r>
              <a:rPr lang="nl-NL" sz="1800" smtClean="0">
                <a:solidFill>
                  <a:srgbClr val="FFFF00"/>
                </a:solidFill>
              </a:rPr>
              <a:t>Namibië!</a:t>
            </a:r>
            <a:endParaRPr lang="nl-NL" sz="2000" dirty="0">
              <a:solidFill>
                <a:srgbClr val="FFFF00"/>
              </a:solidFill>
            </a:endParaRPr>
          </a:p>
        </p:txBody>
      </p:sp>
      <p:pic>
        <p:nvPicPr>
          <p:cNvPr id="4" name="Picture 2" descr="Afbeeldingsresultaat voor emu milky wa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2856"/>
            <a:ext cx="9144000" cy="4041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DSC_00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464381"/>
            <a:ext cx="9143999" cy="607325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9512" y="692696"/>
            <a:ext cx="8211688" cy="1828800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Met dit als resultaat….</a:t>
            </a: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67544" y="116632"/>
            <a:ext cx="7851648" cy="2116832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Zuidelijk Frankrijk: combinatie van mooi vakantiegebied en donkere hemel (2015: La </a:t>
            </a:r>
            <a:r>
              <a:rPr lang="nl-NL" sz="2000" dirty="0" err="1" smtClean="0">
                <a:solidFill>
                  <a:srgbClr val="FFFF00"/>
                </a:solidFill>
              </a:rPr>
              <a:t>Répara</a:t>
            </a:r>
            <a:r>
              <a:rPr lang="nl-NL" sz="2000" dirty="0" smtClean="0">
                <a:solidFill>
                  <a:srgbClr val="FFFF00"/>
                </a:solidFill>
              </a:rPr>
              <a:t> </a:t>
            </a:r>
            <a:r>
              <a:rPr lang="nl-NL" sz="2000" dirty="0" err="1" smtClean="0">
                <a:solidFill>
                  <a:srgbClr val="FFFF00"/>
                </a:solidFill>
              </a:rPr>
              <a:t>Auriples</a:t>
            </a:r>
            <a:r>
              <a:rPr lang="nl-NL" sz="2000" dirty="0" smtClean="0">
                <a:solidFill>
                  <a:srgbClr val="FFFF00"/>
                </a:solidFill>
              </a:rPr>
              <a:t>, </a:t>
            </a:r>
            <a:r>
              <a:rPr lang="nl-NL" sz="2000" dirty="0" err="1" smtClean="0">
                <a:solidFill>
                  <a:srgbClr val="FFFF00"/>
                </a:solidFill>
              </a:rPr>
              <a:t>Drôme</a:t>
            </a:r>
            <a:r>
              <a:rPr lang="nl-NL" sz="2000" dirty="0" smtClean="0">
                <a:solidFill>
                  <a:srgbClr val="FFFF00"/>
                </a:solidFill>
              </a:rPr>
              <a:t>)</a:t>
            </a:r>
            <a:endParaRPr lang="nl-NL" sz="2000" dirty="0">
              <a:solidFill>
                <a:srgbClr val="FFFF00"/>
              </a:solidFill>
            </a:endParaRPr>
          </a:p>
        </p:txBody>
      </p:sp>
      <p:pic>
        <p:nvPicPr>
          <p:cNvPr id="4" name="Afbeelding 3" descr="Cres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908720"/>
            <a:ext cx="8784976" cy="5843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Afbeeldingsresultaat voor double cluster binocular viewer"/>
          <p:cNvPicPr>
            <a:picLocks noChangeAspect="1" noChangeArrowheads="1"/>
          </p:cNvPicPr>
          <p:nvPr/>
        </p:nvPicPr>
        <p:blipFill>
          <a:blip r:embed="rId2" cstate="print"/>
          <a:srcRect b="4454"/>
          <a:stretch>
            <a:fillRect/>
          </a:stretch>
        </p:blipFill>
        <p:spPr bwMode="auto">
          <a:xfrm>
            <a:off x="3454233" y="1169368"/>
            <a:ext cx="5689767" cy="5688632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139680" cy="6480720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Waarom visueel waarnemen?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Ik kan niet fotograferen, geen geschikte apparatuur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Weinig techniek en apparatuur nodig: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* volledig toeleggen op het waarnemen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* alles kan gemakkelijk mee in de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vakantiebagage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Het visuele beeld is anders dan het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fotografische: meer dan lichte puntjes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op een zwarte achtergrond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In een groot binoculair krijg je een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‘ruimtelijk’, bijna 3D-beeld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Nadeel: geen kleuren,beeld blijft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lichtzwak, contrast doorgaans lager dan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op foto’s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Gezocht naar foto’s die redelijk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overeenkomen met de visuele indruk</a:t>
            </a: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IMG_199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00500" y="0"/>
            <a:ext cx="51435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211688" cy="4392488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Het instrumentarium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Eerst: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- 20x 80 Robtics binoculair op </a:t>
            </a:r>
            <a:r>
              <a:rPr lang="nl-NL" sz="1800" dirty="0" err="1" smtClean="0">
                <a:solidFill>
                  <a:srgbClr val="FFFF00"/>
                </a:solidFill>
              </a:rPr>
              <a:t>Celestron</a:t>
            </a:r>
            <a:r>
              <a:rPr lang="nl-NL" sz="1800" dirty="0" smtClean="0">
                <a:solidFill>
                  <a:srgbClr val="FFFF00"/>
                </a:solidFill>
              </a:rPr>
              <a:t>-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statief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Beeldveld  3,2</a:t>
            </a:r>
            <a:r>
              <a:rPr lang="nl-NL" sz="1800" baseline="30000" dirty="0" smtClean="0">
                <a:solidFill>
                  <a:srgbClr val="FFFF00"/>
                </a:solidFill>
              </a:rPr>
              <a:t>o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- 9x 63 Horizon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beeldveld 6</a:t>
            </a:r>
            <a:r>
              <a:rPr lang="nl-NL" sz="1800" baseline="30000" dirty="0" smtClean="0">
                <a:solidFill>
                  <a:srgbClr val="FFFF00"/>
                </a:solidFill>
              </a:rPr>
              <a:t>o</a:t>
            </a:r>
            <a:endParaRPr lang="nl-NL" sz="2000" baseline="30000" dirty="0">
              <a:solidFill>
                <a:srgbClr val="FFFF00"/>
              </a:solidFill>
            </a:endParaRPr>
          </a:p>
        </p:txBody>
      </p:sp>
      <p:pic>
        <p:nvPicPr>
          <p:cNvPr id="7" name="Afbeelding 6" descr="IMG_2093.JPG"/>
          <p:cNvPicPr>
            <a:picLocks noChangeAspect="1"/>
          </p:cNvPicPr>
          <p:nvPr/>
        </p:nvPicPr>
        <p:blipFill>
          <a:blip r:embed="rId3" cstate="print"/>
          <a:srcRect l="20212" r="22953"/>
          <a:stretch>
            <a:fillRect/>
          </a:stretch>
        </p:blipFill>
        <p:spPr>
          <a:xfrm>
            <a:off x="0" y="2924944"/>
            <a:ext cx="2980469" cy="3933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IMG_19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211688" cy="2116832"/>
          </a:xfrm>
        </p:spPr>
        <p:txBody>
          <a:bodyPr anchor="t">
            <a:normAutofit/>
          </a:bodyPr>
          <a:lstStyle/>
          <a:p>
            <a:pPr algn="l"/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>Soms erg warm in Frankrijk:</a:t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>T </a:t>
            </a:r>
            <a:r>
              <a:rPr lang="nl-NL" sz="2000" dirty="0" err="1" smtClean="0">
                <a:solidFill>
                  <a:srgbClr val="FFFF00"/>
                </a:solidFill>
              </a:rPr>
              <a:t>shirt-astronomie</a:t>
            </a: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3600400" cy="6408712"/>
          </a:xfrm>
        </p:spPr>
        <p:txBody>
          <a:bodyPr anchor="t">
            <a:normAutofit fontScale="90000"/>
          </a:bodyPr>
          <a:lstStyle/>
          <a:p>
            <a:pPr algn="ctr"/>
            <a:r>
              <a:rPr lang="nl-NL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Sinds 2017: APM 20× 100 op  </a:t>
            </a:r>
            <a:r>
              <a:rPr lang="nl-NL" sz="22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Orion</a:t>
            </a:r>
            <a:r>
              <a:rPr lang="nl-NL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Monster parallellogram</a:t>
            </a:r>
            <a:r>
              <a:rPr lang="nl-NL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NL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NL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NL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NL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NL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NL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NL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NL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NL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NL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NL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NL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NL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NL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NL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NL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NL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NL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NL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NL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NL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NL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NL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NL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NL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NL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NL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nl-NL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Afbeelding 4" descr="IMG_24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3143250" y="857250"/>
            <a:ext cx="6858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fault Theme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871</TotalTime>
  <Words>332</Words>
  <Application>Microsoft Office PowerPoint</Application>
  <PresentationFormat>Diavoorstelling (4:3)</PresentationFormat>
  <Paragraphs>36</Paragraphs>
  <Slides>36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36</vt:i4>
      </vt:variant>
    </vt:vector>
  </HeadingPairs>
  <TitlesOfParts>
    <vt:vector size="37" baseType="lpstr">
      <vt:lpstr>Default Theme</vt:lpstr>
      <vt:lpstr>VISUELE INDRUKKEN VAN DE ZOMERMELKWEG                     KNVWS Astrodag      Goirle,10 november 2018  </vt:lpstr>
      <vt:lpstr>De Melkweg: het mooiste hemelobject dat er is   - Probeer geregeld naar een donkere plek op vakantie te gaan in Frankrijk   - Melkweg is groot, zeer rijk aan structuur (andere objecten zijn vaak klein, niet zoveel detail)  - Vereist geen groot instrument  - Eén nadeel: je moet er meestal ver voor reizen  - In onze contreien moeilijk te zien door de lichtvervuiling    (foto: Hans Goertz)   </vt:lpstr>
      <vt:lpstr>M.u.v. het uiterste noorden is het in Nederland al gauw hopeloos</vt:lpstr>
      <vt:lpstr>Met dit als resultaat….</vt:lpstr>
      <vt:lpstr>Zuidelijk Frankrijk: combinatie van mooi vakantiegebied en donkere hemel (2015: La Répara Auriples, Drôme)</vt:lpstr>
      <vt:lpstr>Waarom visueel waarnemen?  - Ik kan niet fotograferen, geen geschikte apparatuur  - Weinig techniek en apparatuur nodig:  * volledig toeleggen op het waarnemen * alles kan gemakkelijk mee in de  vakantiebagage  - Het visuele beeld is anders dan het  fotografische: meer dan lichte puntjes op een zwarte achtergrond  - In een groot binoculair krijg je een  ‘ruimtelijk’, bijna 3D-beeld  - Nadeel: geen kleuren,beeld blijft  lichtzwak, contrast doorgaans lager dan  op foto’s  - Gezocht naar foto’s die redelijk overeenkomen met de visuele indruk</vt:lpstr>
      <vt:lpstr>Het instrumentarium  Eerst: - 20x 80 Robtics binoculair op Celestron- statief - Beeldveld  3,2o  - 9x 63 Horizon  - beeldveld 6o</vt:lpstr>
      <vt:lpstr> Soms erg warm in Frankrijk: T shirt-astronomie</vt:lpstr>
      <vt:lpstr>Sinds 2017: APM 20× 100 op  Orion Monster parallellogram                           </vt:lpstr>
      <vt:lpstr>Comfortabel waarnemen in het zenit  adieu stijve nek!</vt:lpstr>
      <vt:lpstr>Al snel bleek dat dauwlinten onmisbaar zijn!</vt:lpstr>
      <vt:lpstr>Sinds 2018 ook een nieuwe verrekijker: 10x 70 Fujinon               Goede voorbereiding is het halve werk  - Zonder voorbereiding kom je al snel niet verder dan al bekende gebieden en objecten  - Binocular Astronomy is wat mij betreft een must  -  Hoe bepaal je de waarneemomstandigheden?</vt:lpstr>
      <vt:lpstr>De Melkweg in Frankrijk   - Doorzichtigheid van de lucht is bijna net zo belangrijk als donkere hemel  - Ik lees de kwaliteit van de lucht af aan de stofdraden in het gebied rondom het Schild  - Goede visuele indruk onder goede omstandigheden  -  De helderheid van de sterrenwolken in het Schild en de Schutter is visueel iets minder, maar M 24 en M 8 (Lagunenevel) zijn met blote oog te zien   (foto: Hans Goertz)    </vt:lpstr>
      <vt:lpstr>Waar kijken we naar als we de Melkweg zien?  - Aantal spiraalarmen is niet zeker: 2 of 4 grote armen  - De helderste gebieden vallen vaak samen met spiraalarmen  - M.u.v. de Grote Sagittarius Wolk: centrale deel van de Melkweg  - Cygnus sterrenwolk: langs de Orionarm  - Scutumwolk: langs Sagittariusarm  - Kleine Sagittarius Wolk (M24): Scutum-Centaurusarm</vt:lpstr>
      <vt:lpstr>Cygnus-sterrenwolk met het Great Rift   - Noord-Amerikanevel, Deneb, Noordelijke Kolenzak, gebied rond gamma Cygni  - Opvallende spijkervormige stofwolk  Barnard 147   - Stofrijk gebied ten noorden van de Zwaan   -Great Rift: donkere stof- wolken langs de  binnenkant van  de Orion- en Sagittariusarm   (foto: Hans Goertz)</vt:lpstr>
      <vt:lpstr>De Noord-Amerikanevel in de Zwaan (boven: Deneb)  - NA-nevel moet je ‘leren’ zien (contrast is hier groter dan visueel) - Visueel geen echte nevel maar een helderder gebied in de Melkweg</vt:lpstr>
      <vt:lpstr>Noordelijke Kolenzak en gebied rond gamma Cygni is zeer de moeite waard (foto: Hans Goertz)  -Donkere stofbanen en heldere voorgrondsterren  - Geen nevels door de verrekijker</vt:lpstr>
      <vt:lpstr>De Dubbele Sterrenhoop tussen Cassiopeia en Perseus, in de Perseusarm  - Vaste tussenstop bij een sightseeingtour  - Midden in de Melkweg, goede visuele indruk, zeer veel sterren maar geen kleuren</vt:lpstr>
      <vt:lpstr>Sluiernevel in de Zwaan  -  Beeld stemt goed overeen met visuele indruk  (geen kleur)  </vt:lpstr>
      <vt:lpstr>Kleerhangercluster mag ook niet ontbreken</vt:lpstr>
      <vt:lpstr>Barnard’s E: B 142, 143, ten oosten van gamma Aquilae   (foto: Jo Smeets)</vt:lpstr>
      <vt:lpstr>Barnard 142 (onder) en 143   - Goede visuele indruk, afgezien van de kleuren  - Vergroting in  verrekijker is sterker  dan de foto   - Randen zijn minder  donker dan de kern</vt:lpstr>
      <vt:lpstr>Heel plotselinge overgang naar de Dark Rift van gamma naar zeta Aquilae  (foto: Jo Smeets)</vt:lpstr>
      <vt:lpstr>Nogmaals de scherpe overgang tussen de Melkweg en het Dark Rift in de Arend  (foto: Hans Goertz)</vt:lpstr>
      <vt:lpstr>De sterrenwolk in het Schild met M11 (foto: Hans Goertz)  Zeer detailrijk  gebied met mooie overgangen naar donkere stofwolken</vt:lpstr>
      <vt:lpstr>Van het Schild tot voorbij de Schutter is de Melkweg rijk aan Messierobjecten  (foto: Hans Goertz)  - V.b.n.b: M16 (Adelaarsnevel), M17 (Omeganevel), M24 (Kleine Sagittarius Wolk), rechts M23, Links van M17 mooie donkere stofwolk B 321  </vt:lpstr>
      <vt:lpstr>M 24 in de verrekijker: een van de mooiste gebieden in de Melkweg - Twee ‘zwarte ogen’ - Visuele indruk is mooier dan de foto, omdat M24 niet helemaal oplost, wel voorgrondsterren  - ‘Ruimtelijk’ beeld</vt:lpstr>
      <vt:lpstr>Overzicht van de zuidelijke Melkweg (foto: Hans Goertz)  - V.b.n.b: M16, M17, M24, links: M23, rechts: M25, M 20 (Tifidnevel), M8 (Lagunenevel), Mars, links: bolhoop M22</vt:lpstr>
      <vt:lpstr>2015: De Melkweg vanaf La Palma   - 23 graden verder naar het zuiden  - alleen de 9x 63 ging mee  </vt:lpstr>
      <vt:lpstr>De Melkweg in de Schutter en Schorpioen  - Bekende deepsky-objecten met het blote oog: Sterrenwolk in het Schild, M 24, M 8 - M 6 en M7 in de staart van de Schorpioen  - Volledig  uitzicht op  de Grote Sagittarius Wolk  </vt:lpstr>
      <vt:lpstr>‘Juwelendoosjes’ M 6 (L) en M 7 in de staart van de Schorpioen</vt:lpstr>
      <vt:lpstr>M 8 (Lagunenevel)  - Aan donkere hemel gemakkelijk met het blote oog te zien -Visueel door 9x 63: veel minder nevelachtigheid, maar wel donkere stofwolken rondom M 8</vt:lpstr>
      <vt:lpstr>De Pijpnevel, een van de paradepaartjes van de zuidelijke Melkweg  In Frankrijk met moeite alleen de steel (lage stand boven de horizon), op La Palma de hele nevel met het blote oog!</vt:lpstr>
      <vt:lpstr>Grote Sagittarius Wolk: de bulge van ons  Melkwegstelsel  - Fijne stofdraden (helderheid is visueel  minder)  - Melkweg lost niet meer helemaal op in sterren vanwege de grote afstand (25.000 lichtjaar) </vt:lpstr>
      <vt:lpstr>De Melkweg op La Palma wordt aan weerszijden  van de Grote Sagittarius Wolk smaller  Alsof een groot spiraalstelsel van op zijn kant gezien aan de hemel staat</vt:lpstr>
      <vt:lpstr>De Melkweg: je raakt er nooit op uitgekeken  En nu op naar de zuidelijke Melkweg vanuit Namibië!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 MELKWEG  Van de Drôme tot La Palma</dc:title>
  <dc:creator>Servé</dc:creator>
  <cp:lastModifiedBy>Serve</cp:lastModifiedBy>
  <cp:revision>196</cp:revision>
  <dcterms:created xsi:type="dcterms:W3CDTF">2015-09-05T12:03:03Z</dcterms:created>
  <dcterms:modified xsi:type="dcterms:W3CDTF">2018-11-09T15:52:08Z</dcterms:modified>
</cp:coreProperties>
</file>